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305" r:id="rId11"/>
    <p:sldId id="312" r:id="rId12"/>
    <p:sldId id="306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4" r:id="rId23"/>
    <p:sldId id="325" r:id="rId24"/>
    <p:sldId id="326" r:id="rId25"/>
    <p:sldId id="327" r:id="rId26"/>
    <p:sldId id="328" r:id="rId27"/>
    <p:sldId id="323" r:id="rId28"/>
    <p:sldId id="330" r:id="rId29"/>
    <p:sldId id="366" r:id="rId30"/>
    <p:sldId id="333" r:id="rId31"/>
    <p:sldId id="334" r:id="rId32"/>
    <p:sldId id="336" r:id="rId33"/>
    <p:sldId id="337" r:id="rId34"/>
    <p:sldId id="338" r:id="rId35"/>
    <p:sldId id="358" r:id="rId36"/>
    <p:sldId id="359" r:id="rId37"/>
    <p:sldId id="360" r:id="rId38"/>
    <p:sldId id="361" r:id="rId39"/>
    <p:sldId id="364" r:id="rId40"/>
    <p:sldId id="365" r:id="rId41"/>
    <p:sldId id="260" r:id="rId42"/>
    <p:sldId id="367" r:id="rId43"/>
    <p:sldId id="368" r:id="rId44"/>
    <p:sldId id="369" r:id="rId45"/>
    <p:sldId id="370" r:id="rId46"/>
    <p:sldId id="372" r:id="rId47"/>
    <p:sldId id="382" r:id="rId48"/>
    <p:sldId id="383" r:id="rId49"/>
    <p:sldId id="384" r:id="rId50"/>
    <p:sldId id="385" r:id="rId51"/>
    <p:sldId id="374" r:id="rId52"/>
    <p:sldId id="400" r:id="rId53"/>
    <p:sldId id="401" r:id="rId54"/>
    <p:sldId id="402" r:id="rId55"/>
    <p:sldId id="393" r:id="rId56"/>
    <p:sldId id="403" r:id="rId57"/>
    <p:sldId id="404" r:id="rId58"/>
    <p:sldId id="375" r:id="rId59"/>
    <p:sldId id="376" r:id="rId60"/>
    <p:sldId id="377" r:id="rId61"/>
    <p:sldId id="378" r:id="rId62"/>
    <p:sldId id="379" r:id="rId63"/>
    <p:sldId id="396" r:id="rId64"/>
    <p:sldId id="397" r:id="rId65"/>
    <p:sldId id="398" r:id="rId66"/>
    <p:sldId id="399" r:id="rId67"/>
    <p:sldId id="405" r:id="rId68"/>
    <p:sldId id="406" r:id="rId69"/>
    <p:sldId id="407" r:id="rId70"/>
    <p:sldId id="380" r:id="rId71"/>
    <p:sldId id="381" r:id="rId72"/>
    <p:sldId id="373" r:id="rId73"/>
    <p:sldId id="262" r:id="rId74"/>
    <p:sldId id="422" r:id="rId75"/>
    <p:sldId id="423" r:id="rId76"/>
    <p:sldId id="424" r:id="rId77"/>
    <p:sldId id="425" r:id="rId78"/>
    <p:sldId id="426" r:id="rId79"/>
    <p:sldId id="427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49" d="100"/>
          <a:sy n="49" d="100"/>
        </p:scale>
        <p:origin x="67" y="874"/>
      </p:cViewPr>
      <p:guideLst>
        <p:guide orient="horz" pos="213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2021/12/28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wmf"/><Relationship Id="rId12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1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2" Type="http://schemas.openxmlformats.org/officeDocument/2006/relationships/tags" Target="../tags/tag12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wmf"/><Relationship Id="rId2" Type="http://schemas.openxmlformats.org/officeDocument/2006/relationships/tags" Target="../tags/tag7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wmf"/><Relationship Id="rId2" Type="http://schemas.openxmlformats.org/officeDocument/2006/relationships/tags" Target="../tags/tag13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05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wmf"/><Relationship Id="rId2" Type="http://schemas.openxmlformats.org/officeDocument/2006/relationships/tags" Target="../tags/tag7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wmf"/><Relationship Id="rId2" Type="http://schemas.openxmlformats.org/officeDocument/2006/relationships/tags" Target="../tags/tag7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数电考前复习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813300" y="4458335"/>
            <a:ext cx="6817995" cy="450215"/>
          </a:xfrm>
        </p:spPr>
        <p:txBody>
          <a:bodyPr/>
          <a:lstStyle/>
          <a:p>
            <a:r>
              <a:rPr lang="zh-CN" altLang="en-US" sz="1800"/>
              <a:t>信卓</a:t>
            </a:r>
            <a:r>
              <a:rPr lang="en-US" altLang="zh-CN" sz="1800"/>
              <a:t>2001 </a:t>
            </a:r>
            <a:r>
              <a:rPr lang="zh-CN" altLang="en-US" sz="1800"/>
              <a:t>陈杰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40435" y="1231265"/>
            <a:ext cx="490156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硬件描述语言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Verilog HDL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基本语法规则同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C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语言</a:t>
            </a:r>
          </a:p>
          <a:p>
            <a:pPr algn="l"/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常考点：</a:t>
            </a:r>
          </a:p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优先级：非＞与＞或（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~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＞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&amp;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＞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|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）</a:t>
            </a:r>
          </a:p>
          <a:p>
            <a:pPr algn="l"/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3148965"/>
            <a:ext cx="8411845" cy="2190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" y="4458335"/>
            <a:ext cx="10469880" cy="167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54045" y="173482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/>
              <a:t>1</a:t>
            </a:r>
            <a:r>
              <a:rPr lang="zh-CN" altLang="en-US" sz="2800"/>
              <a:t>、补写端口类型</a:t>
            </a:r>
            <a:r>
              <a:rPr lang="en-US" altLang="zh-CN" sz="2800"/>
              <a:t>input</a:t>
            </a:r>
            <a:r>
              <a:rPr lang="zh-CN" altLang="en-US" sz="2800"/>
              <a:t>、</a:t>
            </a:r>
            <a:r>
              <a:rPr lang="en-US" altLang="zh-CN" sz="2800"/>
              <a:t>output</a:t>
            </a:r>
          </a:p>
          <a:p>
            <a:pPr algn="l"/>
            <a:r>
              <a:rPr lang="en-US" altLang="zh-CN" sz="2800"/>
              <a:t>2</a:t>
            </a:r>
            <a:r>
              <a:rPr lang="zh-CN" altLang="en-US" sz="2800"/>
              <a:t>、补写数据类型</a:t>
            </a:r>
            <a:r>
              <a:rPr lang="en-US" altLang="zh-CN" sz="2800"/>
              <a:t>wire</a:t>
            </a:r>
            <a:r>
              <a:rPr lang="zh-CN" altLang="en-US" sz="2800"/>
              <a:t>、</a:t>
            </a:r>
            <a:r>
              <a:rPr lang="en-US" altLang="zh-CN" sz="2800"/>
              <a:t>reg</a:t>
            </a:r>
          </a:p>
          <a:p>
            <a:pPr algn="l"/>
            <a:r>
              <a:rPr lang="en-US" altLang="zh-CN" sz="2800"/>
              <a:t>3</a:t>
            </a:r>
            <a:r>
              <a:rPr lang="zh-CN" altLang="en-US" sz="2800"/>
              <a:t>、补写上升</a:t>
            </a:r>
            <a:r>
              <a:rPr lang="en-US" altLang="zh-CN" sz="2800"/>
              <a:t>/</a:t>
            </a:r>
            <a:r>
              <a:rPr lang="zh-CN" altLang="en-US" sz="2800"/>
              <a:t>下降沿触发</a:t>
            </a:r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、补写状态转换</a:t>
            </a:r>
          </a:p>
          <a:p>
            <a:pPr algn="l"/>
            <a:r>
              <a:rPr lang="en-US" altLang="zh-CN" sz="2800"/>
              <a:t>5</a:t>
            </a:r>
            <a:r>
              <a:rPr lang="zh-CN" altLang="en-US" sz="2800"/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>
                <a:solidFill>
                  <a:srgbClr val="FF0000"/>
                </a:solidFill>
              </a:rPr>
              <a:t>1</a:t>
            </a:r>
            <a:r>
              <a:rPr lang="zh-CN" altLang="en-US" sz="2800">
                <a:solidFill>
                  <a:srgbClr val="FF0000"/>
                </a:solidFill>
              </a:rPr>
              <a:t>、补写端口类型</a:t>
            </a:r>
            <a:r>
              <a:rPr lang="en-US" altLang="zh-CN" sz="2800">
                <a:solidFill>
                  <a:srgbClr val="FF0000"/>
                </a:solidFill>
              </a:rPr>
              <a:t>input</a:t>
            </a:r>
            <a:r>
              <a:rPr lang="zh-CN" altLang="en-US" sz="2800">
                <a:solidFill>
                  <a:srgbClr val="FF0000"/>
                </a:solidFill>
              </a:rPr>
              <a:t>、</a:t>
            </a:r>
            <a:r>
              <a:rPr lang="en-US" altLang="zh-CN" sz="2800">
                <a:solidFill>
                  <a:srgbClr val="FF0000"/>
                </a:solidFill>
              </a:rPr>
              <a:t>output</a:t>
            </a:r>
          </a:p>
          <a:p>
            <a:pPr algn="l"/>
            <a:r>
              <a:rPr lang="en-US" altLang="zh-CN" sz="2800"/>
              <a:t>2</a:t>
            </a:r>
            <a:r>
              <a:rPr lang="zh-CN" altLang="en-US" sz="2800"/>
              <a:t>、补写数据类型</a:t>
            </a:r>
            <a:r>
              <a:rPr lang="en-US" altLang="zh-CN" sz="2800"/>
              <a:t>wire</a:t>
            </a:r>
            <a:r>
              <a:rPr lang="zh-CN" altLang="en-US" sz="2800"/>
              <a:t>、</a:t>
            </a:r>
            <a:r>
              <a:rPr lang="en-US" altLang="zh-CN" sz="2800"/>
              <a:t>reg</a:t>
            </a:r>
          </a:p>
          <a:p>
            <a:pPr algn="l"/>
            <a:r>
              <a:rPr lang="en-US" altLang="zh-CN" sz="2800"/>
              <a:t>3</a:t>
            </a:r>
            <a:r>
              <a:rPr lang="zh-CN" altLang="en-US" sz="2800"/>
              <a:t>、补写上升</a:t>
            </a:r>
            <a:r>
              <a:rPr lang="en-US" altLang="zh-CN" sz="2800"/>
              <a:t>/</a:t>
            </a:r>
            <a:r>
              <a:rPr lang="zh-CN" altLang="en-US" sz="2800"/>
              <a:t>下降沿触发</a:t>
            </a:r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、补写状态转换</a:t>
            </a:r>
          </a:p>
          <a:p>
            <a:pPr algn="l"/>
            <a:r>
              <a:rPr lang="en-US" altLang="zh-CN" sz="2800"/>
              <a:t>5</a:t>
            </a:r>
            <a:r>
              <a:rPr lang="zh-CN" altLang="en-US" sz="2800"/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30" y="2134870"/>
            <a:ext cx="7937500" cy="2124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545" y="4356100"/>
            <a:ext cx="6126480" cy="18059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1</a:t>
            </a:r>
            <a:r>
              <a:rPr lang="zh-CN" altLang="en-US" sz="2800">
                <a:solidFill>
                  <a:schemeClr val="tx1"/>
                </a:solidFill>
              </a:rPr>
              <a:t>、补写端口类型</a:t>
            </a:r>
            <a:r>
              <a:rPr lang="en-US" altLang="zh-CN" sz="2800">
                <a:solidFill>
                  <a:schemeClr val="tx1"/>
                </a:solidFill>
              </a:rPr>
              <a:t>input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output</a:t>
            </a:r>
            <a:endParaRPr lang="en-US" altLang="zh-CN" sz="2800">
              <a:solidFill>
                <a:srgbClr val="FF0000"/>
              </a:solidFill>
            </a:endParaRPr>
          </a:p>
          <a:p>
            <a:pPr algn="l"/>
            <a:r>
              <a:rPr lang="en-US" altLang="zh-CN" sz="2800">
                <a:solidFill>
                  <a:srgbClr val="FF0000"/>
                </a:solidFill>
              </a:rPr>
              <a:t>2</a:t>
            </a:r>
            <a:r>
              <a:rPr lang="zh-CN" altLang="en-US" sz="2800">
                <a:solidFill>
                  <a:srgbClr val="FF0000"/>
                </a:solidFill>
              </a:rPr>
              <a:t>、补写数据类型</a:t>
            </a:r>
            <a:r>
              <a:rPr lang="en-US" altLang="zh-CN" sz="2800">
                <a:solidFill>
                  <a:srgbClr val="FF0000"/>
                </a:solidFill>
              </a:rPr>
              <a:t>wire</a:t>
            </a:r>
            <a:r>
              <a:rPr lang="zh-CN" altLang="en-US" sz="2800">
                <a:solidFill>
                  <a:srgbClr val="FF0000"/>
                </a:solidFill>
              </a:rPr>
              <a:t>、</a:t>
            </a:r>
            <a:r>
              <a:rPr lang="en-US" altLang="zh-CN" sz="2800">
                <a:solidFill>
                  <a:srgbClr val="FF0000"/>
                </a:solidFill>
              </a:rPr>
              <a:t>reg</a:t>
            </a:r>
          </a:p>
          <a:p>
            <a:pPr algn="l"/>
            <a:r>
              <a:rPr lang="en-US" altLang="zh-CN" sz="2800"/>
              <a:t>3</a:t>
            </a:r>
            <a:r>
              <a:rPr lang="zh-CN" altLang="en-US" sz="2800"/>
              <a:t>、补写上升</a:t>
            </a:r>
            <a:r>
              <a:rPr lang="en-US" altLang="zh-CN" sz="2800"/>
              <a:t>/</a:t>
            </a:r>
            <a:r>
              <a:rPr lang="zh-CN" altLang="en-US" sz="2800"/>
              <a:t>下降沿触发</a:t>
            </a:r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、补写状态转换</a:t>
            </a:r>
          </a:p>
          <a:p>
            <a:pPr algn="l"/>
            <a:r>
              <a:rPr lang="en-US" altLang="zh-CN" sz="2800"/>
              <a:t>5</a:t>
            </a:r>
            <a:r>
              <a:rPr lang="zh-CN" altLang="en-US" sz="2800"/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577465"/>
            <a:ext cx="9285605" cy="2437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2577465"/>
            <a:ext cx="6322695" cy="3869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285" y="1680210"/>
            <a:ext cx="5096510" cy="4848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1</a:t>
            </a:r>
            <a:r>
              <a:rPr lang="zh-CN" altLang="en-US" sz="2800">
                <a:solidFill>
                  <a:schemeClr val="tx1"/>
                </a:solidFill>
              </a:rPr>
              <a:t>、补写端口类型</a:t>
            </a:r>
            <a:r>
              <a:rPr lang="en-US" altLang="zh-CN" sz="2800">
                <a:solidFill>
                  <a:schemeClr val="tx1"/>
                </a:solidFill>
              </a:rPr>
              <a:t>input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output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2</a:t>
            </a:r>
            <a:r>
              <a:rPr lang="zh-CN" altLang="en-US" sz="2800">
                <a:solidFill>
                  <a:schemeClr val="tx1"/>
                </a:solidFill>
              </a:rPr>
              <a:t>、补写数据类型</a:t>
            </a:r>
            <a:r>
              <a:rPr lang="en-US" altLang="zh-CN" sz="2800">
                <a:solidFill>
                  <a:schemeClr val="tx1"/>
                </a:solidFill>
              </a:rPr>
              <a:t>wire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reg</a:t>
            </a:r>
          </a:p>
          <a:p>
            <a:pPr algn="l"/>
            <a:r>
              <a:rPr lang="en-US" altLang="zh-CN" sz="2800">
                <a:solidFill>
                  <a:srgbClr val="FF0000"/>
                </a:solidFill>
              </a:rPr>
              <a:t>3</a:t>
            </a:r>
            <a:r>
              <a:rPr lang="zh-CN" altLang="en-US" sz="2800">
                <a:solidFill>
                  <a:srgbClr val="FF0000"/>
                </a:solidFill>
              </a:rPr>
              <a:t>、补写上升</a:t>
            </a:r>
            <a:r>
              <a:rPr lang="en-US" altLang="zh-CN" sz="2800">
                <a:solidFill>
                  <a:srgbClr val="FF0000"/>
                </a:solidFill>
              </a:rPr>
              <a:t>/</a:t>
            </a:r>
            <a:r>
              <a:rPr lang="zh-CN" altLang="en-US" sz="2800">
                <a:solidFill>
                  <a:srgbClr val="FF0000"/>
                </a:solidFill>
              </a:rPr>
              <a:t>下降沿触发</a:t>
            </a:r>
            <a:endParaRPr lang="zh-CN" altLang="en-US" sz="2800"/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、补写状态转换</a:t>
            </a:r>
          </a:p>
          <a:p>
            <a:pPr algn="l"/>
            <a:r>
              <a:rPr lang="en-US" altLang="zh-CN" sz="2800"/>
              <a:t>5</a:t>
            </a:r>
            <a:r>
              <a:rPr lang="zh-CN" altLang="en-US" sz="2800"/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625600"/>
            <a:ext cx="7383145" cy="44113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99500" y="4252595"/>
            <a:ext cx="226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异步清零 </a:t>
            </a:r>
            <a:r>
              <a:rPr lang="en-US" altLang="zh-CN" sz="2400">
                <a:solidFill>
                  <a:srgbClr val="FF0000"/>
                </a:solidFill>
              </a:rPr>
              <a:t>/ </a:t>
            </a:r>
            <a:r>
              <a:rPr lang="zh-CN" altLang="en-US" sz="2400">
                <a:solidFill>
                  <a:srgbClr val="FF0000"/>
                </a:solidFill>
              </a:rPr>
              <a:t>复位</a:t>
            </a:r>
          </a:p>
        </p:txBody>
      </p:sp>
      <p:cxnSp>
        <p:nvCxnSpPr>
          <p:cNvPr id="9" name="直接箭头连接符 8"/>
          <p:cNvCxnSpPr>
            <a:endCxn id="8" idx="1"/>
          </p:cNvCxnSpPr>
          <p:nvPr/>
        </p:nvCxnSpPr>
        <p:spPr>
          <a:xfrm flipV="1">
            <a:off x="5913120" y="4483100"/>
            <a:ext cx="2786380" cy="0"/>
          </a:xfrm>
          <a:prstGeom prst="straightConnector1">
            <a:avLst/>
          </a:prstGeom>
          <a:ln w="793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25" y="2041525"/>
            <a:ext cx="9202420" cy="3995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1</a:t>
            </a:r>
            <a:r>
              <a:rPr lang="zh-CN" altLang="en-US" sz="2800">
                <a:solidFill>
                  <a:schemeClr val="tx1"/>
                </a:solidFill>
              </a:rPr>
              <a:t>、补写端口类型</a:t>
            </a:r>
            <a:r>
              <a:rPr lang="en-US" altLang="zh-CN" sz="2800">
                <a:solidFill>
                  <a:schemeClr val="tx1"/>
                </a:solidFill>
              </a:rPr>
              <a:t>input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output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2</a:t>
            </a:r>
            <a:r>
              <a:rPr lang="zh-CN" altLang="en-US" sz="2800">
                <a:solidFill>
                  <a:schemeClr val="tx1"/>
                </a:solidFill>
              </a:rPr>
              <a:t>、补写数据类型</a:t>
            </a:r>
            <a:r>
              <a:rPr lang="en-US" altLang="zh-CN" sz="2800">
                <a:solidFill>
                  <a:schemeClr val="tx1"/>
                </a:solidFill>
              </a:rPr>
              <a:t>wire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reg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3</a:t>
            </a:r>
            <a:r>
              <a:rPr lang="zh-CN" altLang="en-US" sz="2800">
                <a:solidFill>
                  <a:schemeClr val="tx1"/>
                </a:solidFill>
              </a:rPr>
              <a:t>、补写上升</a:t>
            </a:r>
            <a:r>
              <a:rPr lang="en-US" altLang="zh-CN" sz="2800">
                <a:solidFill>
                  <a:schemeClr val="tx1"/>
                </a:solidFill>
              </a:rPr>
              <a:t>/</a:t>
            </a:r>
            <a:r>
              <a:rPr lang="zh-CN" altLang="en-US" sz="2800">
                <a:solidFill>
                  <a:schemeClr val="tx1"/>
                </a:solidFill>
              </a:rPr>
              <a:t>下降沿触发</a:t>
            </a:r>
            <a:endParaRPr lang="zh-CN" altLang="en-US" sz="2800"/>
          </a:p>
          <a:p>
            <a:pPr algn="l"/>
            <a:r>
              <a:rPr lang="en-US" altLang="zh-CN" sz="2800">
                <a:solidFill>
                  <a:srgbClr val="FF0000"/>
                </a:solidFill>
              </a:rPr>
              <a:t>4</a:t>
            </a:r>
            <a:r>
              <a:rPr lang="zh-CN" altLang="en-US" sz="2800">
                <a:solidFill>
                  <a:srgbClr val="FF0000"/>
                </a:solidFill>
              </a:rPr>
              <a:t>、补写状态转换</a:t>
            </a:r>
            <a:endParaRPr lang="zh-CN" altLang="en-US" sz="2800"/>
          </a:p>
          <a:p>
            <a:pPr algn="l"/>
            <a:r>
              <a:rPr lang="en-US" altLang="zh-CN" sz="2800"/>
              <a:t>5</a:t>
            </a:r>
            <a:r>
              <a:rPr lang="zh-CN" altLang="en-US" sz="2800"/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1079500"/>
            <a:ext cx="5525135" cy="5647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4983480" cy="2953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/>
              <a:t>补写代码：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1</a:t>
            </a:r>
            <a:r>
              <a:rPr lang="zh-CN" altLang="en-US" sz="2800">
                <a:solidFill>
                  <a:schemeClr val="tx1"/>
                </a:solidFill>
              </a:rPr>
              <a:t>、补写端口类型</a:t>
            </a:r>
            <a:r>
              <a:rPr lang="en-US" altLang="zh-CN" sz="2800">
                <a:solidFill>
                  <a:schemeClr val="tx1"/>
                </a:solidFill>
              </a:rPr>
              <a:t>input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output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2</a:t>
            </a:r>
            <a:r>
              <a:rPr lang="zh-CN" altLang="en-US" sz="2800">
                <a:solidFill>
                  <a:schemeClr val="tx1"/>
                </a:solidFill>
              </a:rPr>
              <a:t>、补写数据类型</a:t>
            </a:r>
            <a:r>
              <a:rPr lang="en-US" altLang="zh-CN" sz="2800">
                <a:solidFill>
                  <a:schemeClr val="tx1"/>
                </a:solidFill>
              </a:rPr>
              <a:t>wire</a:t>
            </a:r>
            <a:r>
              <a:rPr lang="zh-CN" altLang="en-US" sz="2800">
                <a:solidFill>
                  <a:schemeClr val="tx1"/>
                </a:solidFill>
              </a:rPr>
              <a:t>、</a:t>
            </a:r>
            <a:r>
              <a:rPr lang="en-US" altLang="zh-CN" sz="2800">
                <a:solidFill>
                  <a:schemeClr val="tx1"/>
                </a:solidFill>
              </a:rPr>
              <a:t>reg</a:t>
            </a: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3</a:t>
            </a:r>
            <a:r>
              <a:rPr lang="zh-CN" altLang="en-US" sz="2800">
                <a:solidFill>
                  <a:schemeClr val="tx1"/>
                </a:solidFill>
              </a:rPr>
              <a:t>、补写上升</a:t>
            </a:r>
            <a:r>
              <a:rPr lang="en-US" altLang="zh-CN" sz="2800">
                <a:solidFill>
                  <a:schemeClr val="tx1"/>
                </a:solidFill>
              </a:rPr>
              <a:t>/</a:t>
            </a:r>
            <a:r>
              <a:rPr lang="zh-CN" altLang="en-US" sz="2800">
                <a:solidFill>
                  <a:schemeClr val="tx1"/>
                </a:solidFill>
              </a:rPr>
              <a:t>下降沿触发</a:t>
            </a:r>
            <a:endParaRPr lang="zh-CN" altLang="en-US" sz="2800"/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、补写状态转换</a:t>
            </a:r>
          </a:p>
          <a:p>
            <a:pPr algn="l"/>
            <a:r>
              <a:rPr lang="en-US" altLang="zh-CN" sz="2800">
                <a:solidFill>
                  <a:srgbClr val="FF0000"/>
                </a:solidFill>
              </a:rPr>
              <a:t>5</a:t>
            </a:r>
            <a:r>
              <a:rPr lang="zh-CN" altLang="en-US" sz="2800">
                <a:solidFill>
                  <a:srgbClr val="FF0000"/>
                </a:solidFill>
              </a:rPr>
              <a:t>、其他补写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274060"/>
            <a:ext cx="5562600" cy="3401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5" y="681990"/>
            <a:ext cx="5884545" cy="5993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72805" y="310642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没有分号！</a:t>
            </a:r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>
            <a:off x="7539355" y="2793365"/>
            <a:ext cx="933450" cy="635635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7" idx="1"/>
          </p:cNvCxnSpPr>
          <p:nvPr/>
        </p:nvCxnSpPr>
        <p:spPr>
          <a:xfrm flipV="1">
            <a:off x="7408545" y="3429000"/>
            <a:ext cx="1064260" cy="2458085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 flipV="1">
            <a:off x="7992745" y="3429000"/>
            <a:ext cx="480060" cy="2901315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第四章 组合逻辑电路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21310" y="1680210"/>
            <a:ext cx="117652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竞争：一个逻辑门的两个输入端的信号同时向相反方向变化，而变化时间有差异的现象</a:t>
            </a:r>
          </a:p>
          <a:p>
            <a:r>
              <a:rPr lang="zh-CN" altLang="en-US" sz="2400"/>
              <a:t>冒险：由竞争而可能产生输出干扰脉冲的现象</a:t>
            </a:r>
          </a:p>
          <a:p>
            <a:r>
              <a:rPr lang="zh-CN" altLang="en-US" sz="2400"/>
              <a:t>根本原因：有</a:t>
            </a:r>
            <a:r>
              <a:rPr lang="zh-CN" altLang="en-US" sz="2400" b="1">
                <a:solidFill>
                  <a:srgbClr val="FF0000"/>
                </a:solidFill>
              </a:rPr>
              <a:t>时延</a:t>
            </a:r>
            <a:r>
              <a:rPr lang="zh-CN" altLang="en-US" sz="2400"/>
              <a:t>！</a:t>
            </a:r>
          </a:p>
          <a:p>
            <a:endParaRPr lang="zh-CN" altLang="en-US" sz="2400"/>
          </a:p>
          <a:p>
            <a:r>
              <a:rPr lang="zh-CN" altLang="en-US" sz="2400"/>
              <a:t>是否会产生竞争冒险：</a:t>
            </a:r>
          </a:p>
          <a:p>
            <a:endParaRPr lang="zh-CN" altLang="en-US" sz="2400"/>
          </a:p>
          <a:p>
            <a:r>
              <a:rPr lang="zh-CN" altLang="en-US" sz="2400"/>
              <a:t>逻辑表达式：判断会不会出现</a:t>
            </a: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77740" y="3684270"/>
          <a:ext cx="2636520" cy="72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4" imgW="787400" imgH="215900" progId="Equation.KSEE3">
                  <p:embed/>
                </p:oleObj>
              </mc:Choice>
              <mc:Fallback>
                <p:oleObj r:id="rId4" imgW="787400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7740" y="3684270"/>
                        <a:ext cx="2636520" cy="722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第四章 组合逻辑电路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065020" y="1680210"/>
            <a:ext cx="29260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/>
              <a:t>典型组合逻辑电路</a:t>
            </a:r>
          </a:p>
          <a:p>
            <a:pPr algn="l"/>
            <a:r>
              <a:rPr lang="zh-CN" altLang="en-US" sz="2400"/>
              <a:t>编码器</a:t>
            </a:r>
          </a:p>
          <a:p>
            <a:pPr algn="l"/>
            <a:r>
              <a:rPr lang="zh-CN" altLang="en-US" sz="2400"/>
              <a:t>译码器</a:t>
            </a:r>
            <a:r>
              <a:rPr lang="en-US" altLang="zh-CN" sz="2400"/>
              <a:t>/</a:t>
            </a:r>
            <a:r>
              <a:rPr lang="zh-CN" altLang="en-US" sz="2400"/>
              <a:t>数据分配器</a:t>
            </a:r>
          </a:p>
          <a:p>
            <a:pPr algn="l"/>
            <a:r>
              <a:rPr lang="zh-CN" altLang="en-US" sz="2400"/>
              <a:t>数据选择器</a:t>
            </a:r>
          </a:p>
          <a:p>
            <a:pPr algn="l"/>
            <a:r>
              <a:rPr lang="zh-CN" altLang="en-US" sz="2400"/>
              <a:t>数值比较器</a:t>
            </a:r>
          </a:p>
          <a:p>
            <a:pPr algn="l"/>
            <a:r>
              <a:rPr lang="zh-CN" altLang="en-US" sz="2400"/>
              <a:t>半加、全加、减法器</a:t>
            </a:r>
          </a:p>
          <a:p>
            <a:pPr algn="l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405120" y="2263140"/>
            <a:ext cx="6228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知道简单的原理、芯片级联、应用即可</a:t>
            </a:r>
          </a:p>
          <a:p>
            <a:r>
              <a:rPr lang="zh-CN" altLang="en-US" sz="2800" b="1"/>
              <a:t>考试会给功能表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69060" y="4095750"/>
            <a:ext cx="47396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组合逻辑电路分析：</a:t>
            </a:r>
          </a:p>
          <a:p>
            <a:r>
              <a:rPr lang="en-US" altLang="zh-CN" sz="3200"/>
              <a:t>1</a:t>
            </a:r>
            <a:r>
              <a:rPr lang="zh-CN" altLang="en-US" sz="3200"/>
              <a:t>、根据电路写输出逻辑表达式，并化简</a:t>
            </a:r>
          </a:p>
          <a:p>
            <a:r>
              <a:rPr lang="en-US" altLang="zh-CN" sz="3200"/>
              <a:t>2</a:t>
            </a:r>
            <a:r>
              <a:rPr lang="zh-CN" altLang="en-US" sz="3200"/>
              <a:t>、列真值表</a:t>
            </a:r>
          </a:p>
          <a:p>
            <a:r>
              <a:rPr lang="en-US" altLang="zh-CN" sz="3200"/>
              <a:t>3</a:t>
            </a:r>
            <a:r>
              <a:rPr lang="zh-CN" altLang="en-US" sz="3200"/>
              <a:t>、根据真值表分析功能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23050" y="4095750"/>
            <a:ext cx="47396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组合逻辑电路设计：</a:t>
            </a:r>
          </a:p>
          <a:p>
            <a:r>
              <a:rPr lang="en-US" altLang="zh-CN" sz="3200"/>
              <a:t>1</a:t>
            </a:r>
            <a:r>
              <a:rPr lang="zh-CN" altLang="en-US" sz="3200"/>
              <a:t>、根据功能列真值表</a:t>
            </a:r>
          </a:p>
          <a:p>
            <a:r>
              <a:rPr lang="en-US" altLang="zh-CN" sz="3200"/>
              <a:t>2</a:t>
            </a:r>
            <a:r>
              <a:rPr lang="zh-CN" altLang="en-US" sz="3200"/>
              <a:t>、根据真值表利用卡诺图化简逻辑表达式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第五章 锁存器、触发器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356995" y="1680210"/>
            <a:ext cx="10165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锁存器（电平触发）</a:t>
            </a:r>
            <a:endParaRPr lang="zh-CN" altLang="en-US" sz="2400"/>
          </a:p>
          <a:p>
            <a:pPr algn="l"/>
            <a:r>
              <a:rPr lang="en-US" altLang="zh-CN" sz="2400"/>
              <a:t>SR</a:t>
            </a:r>
            <a:r>
              <a:rPr lang="zh-CN" altLang="en-US" sz="2400"/>
              <a:t>锁存器：约束条件  </a:t>
            </a:r>
            <a:r>
              <a:rPr lang="en-US" altLang="zh-CN" sz="2400">
                <a:solidFill>
                  <a:srgbClr val="FF0000"/>
                </a:solidFill>
              </a:rPr>
              <a:t>SR=0 </a:t>
            </a:r>
            <a:r>
              <a:rPr lang="zh-CN" altLang="en-US" sz="2400">
                <a:solidFill>
                  <a:schemeClr val="tx1"/>
                </a:solidFill>
              </a:rPr>
              <a:t>（与非门、或非门构成的都得满足这个约束）</a:t>
            </a:r>
            <a:endParaRPr lang="zh-CN" altLang="en-US" sz="2400"/>
          </a:p>
          <a:p>
            <a:pPr algn="l"/>
            <a:r>
              <a:rPr lang="en-US" altLang="zh-CN" sz="2400"/>
              <a:t>D</a:t>
            </a:r>
            <a:r>
              <a:rPr lang="zh-CN" altLang="en-US" sz="2400"/>
              <a:t>锁存器：没有约束，不存在非定义状态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触发器</a:t>
            </a:r>
            <a:r>
              <a:rPr lang="zh-CN" altLang="en-US" sz="2400">
                <a:latin typeface="+mn-ea"/>
                <a:sym typeface="+mn-ea"/>
              </a:rPr>
              <a:t>（边沿触发）</a:t>
            </a:r>
          </a:p>
          <a:p>
            <a:pPr algn="l"/>
            <a:endParaRPr lang="en-US" altLang="zh-CN" sz="240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1650" y="3161665"/>
          <a:ext cx="5509895" cy="292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4" imgW="2489200" imgH="1320165" progId="Equation.KSEE3">
                  <p:embed/>
                </p:oleObj>
              </mc:Choice>
              <mc:Fallback>
                <p:oleObj r:id="rId4" imgW="2489200" imgH="1320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1650" y="3161665"/>
                        <a:ext cx="5509895" cy="2922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b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/>
              <a:t>一、必备基础（章节：</a:t>
            </a:r>
            <a:r>
              <a:rPr lang="en-US" altLang="zh-CN" sz="3200"/>
              <a:t>1</a:t>
            </a:r>
            <a:r>
              <a:rPr sz="3200"/>
              <a:t>、</a:t>
            </a:r>
            <a:r>
              <a:rPr lang="en-US" altLang="zh-CN" sz="3200"/>
              <a:t>2</a:t>
            </a:r>
            <a:r>
              <a:rPr sz="3200"/>
              <a:t>、</a:t>
            </a:r>
            <a:r>
              <a:rPr lang="en-US" altLang="zh-CN" sz="3200"/>
              <a:t>4</a:t>
            </a:r>
            <a:r>
              <a:rPr sz="3200"/>
              <a:t>、</a:t>
            </a:r>
            <a:r>
              <a:rPr lang="en-US" altLang="zh-CN" sz="3200"/>
              <a:t>5</a:t>
            </a:r>
            <a:r>
              <a:rPr sz="3200"/>
              <a:t>、</a:t>
            </a:r>
            <a:r>
              <a:rPr lang="en-US" altLang="zh-CN" sz="3200"/>
              <a:t>6</a:t>
            </a:r>
            <a:r>
              <a:rPr lang="zh-CN" altLang="en-US" sz="3200"/>
              <a:t>）</a:t>
            </a:r>
          </a:p>
          <a:p>
            <a:r>
              <a:rPr lang="zh-CN" altLang="en-US" sz="3200"/>
              <a:t>二、零碎考点（填空，理解记背）</a:t>
            </a:r>
          </a:p>
          <a:p>
            <a:r>
              <a:rPr lang="zh-CN" altLang="en-US" sz="3200"/>
              <a:t>三、试卷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346835" y="2325370"/>
            <a:ext cx="818642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	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米利型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输出与输入和状态有关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)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同步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	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穆尔型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输出只与状态有关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)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时序逻辑电路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			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异步</a:t>
            </a:r>
          </a:p>
          <a:p>
            <a:pPr algn="l"/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808095" y="3292475"/>
            <a:ext cx="80645" cy="1541145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960620" y="2858135"/>
            <a:ext cx="75565" cy="876935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983105" y="1610360"/>
            <a:ext cx="523811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同步时序逻辑电路的分析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、激励方程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（触发器输入端的方程）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   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转换方程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（</a:t>
            </a:r>
            <a:r>
              <a:rPr lang="en-US" altLang="zh-CN" sz="2400">
                <a:solidFill>
                  <a:srgbClr val="FF0000"/>
                </a:solidFill>
                <a:latin typeface="+mn-ea"/>
                <a:sym typeface="+mn-ea"/>
              </a:rPr>
              <a:t>Qn+1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与</a:t>
            </a:r>
            <a:r>
              <a:rPr lang="en-US" altLang="zh-CN" sz="2400">
                <a:solidFill>
                  <a:srgbClr val="FF0000"/>
                </a:solidFill>
                <a:latin typeface="+mn-ea"/>
                <a:sym typeface="+mn-ea"/>
              </a:rPr>
              <a:t>Qn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的方程）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   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输出方程</a:t>
            </a:r>
            <a:r>
              <a:rPr lang="zh-CN" altLang="en-US" sz="2400">
                <a:solidFill>
                  <a:srgbClr val="FF0000"/>
                </a:solidFill>
                <a:latin typeface="+mn-ea"/>
                <a:sym typeface="+mn-ea"/>
              </a:rPr>
              <a:t>（输出的方程）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、画状态转换表，并化简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3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、状态转换图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、功能分析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983105" y="1610360"/>
            <a:ext cx="924052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典型时序逻辑电路：</a:t>
            </a:r>
          </a:p>
          <a:p>
            <a:pPr algn="l"/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寄存器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/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移位寄存器</a:t>
            </a:r>
          </a:p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考点：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r>
              <a:rPr lang="en-US" altLang="zh-CN" sz="2400">
                <a:solidFill>
                  <a:srgbClr val="FF0000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位移位寄存器，经过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个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CP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脉冲后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个数可以全部移入寄存器；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再经过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n-1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个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CP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脉冲后可将这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个数串行输出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215390"/>
            <a:ext cx="6446520" cy="549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5180" y="3486150"/>
            <a:ext cx="519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</a:t>
            </a:r>
            <a:r>
              <a:rPr lang="en-US" altLang="zh-CN" baseline="-25000"/>
              <a:t>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983105" y="1610360"/>
            <a:ext cx="5974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、计数器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最基本的原理：一个触发器可以实现二分频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10" y="1962150"/>
            <a:ext cx="6772275" cy="4370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54710" y="1587500"/>
            <a:ext cx="65443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、计数器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用计数器构成其他模数的计数器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例如：用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位的计数器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74LVC161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构成模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9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计数器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" y="2786380"/>
            <a:ext cx="6786880" cy="3834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03285" y="278638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反馈清零法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680210"/>
            <a:ext cx="8398510" cy="4025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21520" y="232537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反馈置数法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第六章 时序逻辑电路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983105" y="1610360"/>
            <a:ext cx="67233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、计数器</a:t>
            </a: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环形计数器：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a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、基本环形计数器，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位环形计数器有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个状态</a:t>
            </a: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b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、扭环形计数器，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n</a:t>
            </a:r>
            <a:r>
              <a:rPr lang="zh-CN" altLang="en-US" sz="2400">
                <a:latin typeface="+mn-ea"/>
                <a:sym typeface="+mn-ea"/>
              </a:rPr>
              <a:t>位扭环形计数器有</a:t>
            </a:r>
            <a:r>
              <a:rPr lang="en-US" altLang="zh-CN" sz="2400" u="sng">
                <a:solidFill>
                  <a:srgbClr val="FF0000"/>
                </a:solidFill>
                <a:latin typeface="+mn-ea"/>
                <a:sym typeface="+mn-ea"/>
              </a:rPr>
              <a:t>2n</a:t>
            </a:r>
            <a:r>
              <a:rPr lang="zh-CN" altLang="en-US" sz="2400">
                <a:latin typeface="+mn-ea"/>
                <a:sym typeface="+mn-ea"/>
              </a:rPr>
              <a:t>个状态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3543300"/>
            <a:ext cx="4451350" cy="2578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5" y="3326765"/>
            <a:ext cx="3616960" cy="3011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第三章 逻辑门电路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658368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		</a:t>
            </a:r>
            <a:r>
              <a:rPr lang="zh-CN" altLang="en-US"/>
              <a:t>最广泛、占主导的集成电路</a:t>
            </a:r>
          </a:p>
          <a:p>
            <a:r>
              <a:rPr lang="en-US" altLang="zh-CN"/>
              <a:t>		</a:t>
            </a:r>
            <a:r>
              <a:rPr lang="zh-CN" altLang="en-US"/>
              <a:t>是数字电路的主流技术工艺</a:t>
            </a:r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CMOS	</a:t>
            </a:r>
            <a:r>
              <a:rPr lang="zh-CN" altLang="en-US"/>
              <a:t>用于超大、甚大规模集成电路</a:t>
            </a:r>
            <a:r>
              <a:rPr lang="en-US" altLang="zh-CN"/>
              <a:t>	</a:t>
            </a:r>
            <a:r>
              <a:rPr lang="zh-CN" altLang="en-US"/>
              <a:t>功耗电容</a:t>
            </a:r>
          </a:p>
          <a:p>
            <a:r>
              <a:rPr lang="en-US" altLang="zh-CN">
                <a:solidFill>
                  <a:srgbClr val="FF0000"/>
                </a:solidFill>
              </a:rPr>
              <a:t>		</a:t>
            </a:r>
            <a:r>
              <a:rPr lang="zh-CN" altLang="en-US">
                <a:solidFill>
                  <a:srgbClr val="FF0000"/>
                </a:solidFill>
              </a:rPr>
              <a:t>静态功耗低  </a:t>
            </a:r>
            <a:r>
              <a:rPr lang="zh-CN" altLang="en-US">
                <a:solidFill>
                  <a:schemeClr val="tx1"/>
                </a:solidFill>
              </a:rPr>
              <a:t>；</a:t>
            </a:r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动态功耗高</a:t>
            </a:r>
            <a:r>
              <a:rPr lang="en-US" altLang="zh-CN"/>
              <a:t>		</a:t>
            </a:r>
            <a:r>
              <a:rPr lang="zh-CN" altLang="en-US"/>
              <a:t>负载电容</a:t>
            </a:r>
          </a:p>
          <a:p>
            <a:r>
              <a:rPr lang="en-US" altLang="zh-CN"/>
              <a:t>						</a:t>
            </a:r>
            <a:r>
              <a:rPr lang="zh-CN" altLang="en-US"/>
              <a:t>供电电源</a:t>
            </a:r>
          </a:p>
          <a:p>
            <a:r>
              <a:rPr lang="en-US" altLang="zh-CN"/>
              <a:t>						</a:t>
            </a:r>
            <a:r>
              <a:rPr lang="zh-CN" altLang="en-US"/>
              <a:t>信号频率</a:t>
            </a:r>
            <a:endParaRPr lang="en-US" altLang="zh-CN"/>
          </a:p>
          <a:p>
            <a:r>
              <a:rPr lang="en-US" altLang="zh-CN"/>
              <a:t>	      </a:t>
            </a:r>
            <a:r>
              <a:rPr lang="zh-CN" altLang="en-US"/>
              <a:t>用于中大规模集成电路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TTL        </a:t>
            </a:r>
            <a:r>
              <a:rPr lang="zh-CN" altLang="en-US">
                <a:solidFill>
                  <a:srgbClr val="FF0000"/>
                </a:solidFill>
              </a:rPr>
              <a:t>静态功耗高</a:t>
            </a:r>
            <a:r>
              <a:rPr lang="zh-CN" altLang="en-US"/>
              <a:t>；</a:t>
            </a:r>
            <a:r>
              <a:rPr lang="zh-CN" altLang="en-US">
                <a:solidFill>
                  <a:srgbClr val="FF0000"/>
                </a:solidFill>
              </a:rPr>
              <a:t>动态功耗低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MOS</a:t>
            </a:r>
            <a:r>
              <a:rPr lang="zh-CN" altLang="en-US"/>
              <a:t>管的工作区：</a:t>
            </a:r>
            <a:r>
              <a:rPr lang="zh-CN" altLang="en-US" u="sng">
                <a:solidFill>
                  <a:srgbClr val="FF0000"/>
                </a:solidFill>
              </a:rPr>
              <a:t>截止区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饱和区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可变电阻区</a:t>
            </a:r>
          </a:p>
          <a:p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、与非门：</a:t>
            </a:r>
            <a:r>
              <a:rPr lang="en-US" altLang="zh-CN"/>
              <a:t>P</a:t>
            </a:r>
            <a:r>
              <a:rPr lang="zh-CN" altLang="en-US"/>
              <a:t>并</a:t>
            </a:r>
            <a:r>
              <a:rPr lang="en-US" altLang="zh-CN"/>
              <a:t>N</a:t>
            </a:r>
            <a:r>
              <a:rPr lang="zh-CN" altLang="en-US"/>
              <a:t>串</a:t>
            </a:r>
          </a:p>
          <a:p>
            <a:r>
              <a:rPr lang="en-US" altLang="zh-CN"/>
              <a:t>      </a:t>
            </a:r>
            <a:r>
              <a:rPr lang="zh-CN" altLang="en-US"/>
              <a:t>或非门：</a:t>
            </a:r>
            <a:r>
              <a:rPr lang="en-US" altLang="zh-CN"/>
              <a:t>P</a:t>
            </a:r>
            <a:r>
              <a:rPr lang="zh-CN" altLang="en-US"/>
              <a:t>串</a:t>
            </a:r>
            <a:r>
              <a:rPr lang="en-US" altLang="zh-CN"/>
              <a:t>N</a:t>
            </a:r>
            <a:r>
              <a:rPr lang="zh-CN" altLang="en-US"/>
              <a:t>并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漏极开路门</a:t>
            </a:r>
            <a:r>
              <a:rPr lang="en-US" altLang="zh-CN" u="sng">
                <a:solidFill>
                  <a:srgbClr val="FF0000"/>
                </a:solidFill>
              </a:rPr>
              <a:t>(OD</a:t>
            </a:r>
            <a:r>
              <a:rPr lang="zh-CN" altLang="en-US" u="sng">
                <a:solidFill>
                  <a:srgbClr val="FF0000"/>
                </a:solidFill>
              </a:rPr>
              <a:t>门</a:t>
            </a:r>
            <a:r>
              <a:rPr lang="en-US" altLang="zh-CN" u="sng">
                <a:solidFill>
                  <a:srgbClr val="FF0000"/>
                </a:solidFill>
              </a:rPr>
              <a:t>)</a:t>
            </a:r>
            <a:r>
              <a:rPr lang="zh-CN" altLang="en-US"/>
              <a:t>可以实现</a:t>
            </a:r>
            <a:r>
              <a:rPr lang="zh-CN" altLang="en-US" u="sng">
                <a:solidFill>
                  <a:srgbClr val="FF0000"/>
                </a:solidFill>
              </a:rPr>
              <a:t>线与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397760" y="1680210"/>
            <a:ext cx="180975" cy="977265"/>
          </a:xfrm>
          <a:prstGeom prst="leftBrace">
            <a:avLst>
              <a:gd name="adj1" fmla="val 97543"/>
              <a:gd name="adj2" fmla="val 60363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5808345" y="2220595"/>
            <a:ext cx="342900" cy="977265"/>
          </a:xfrm>
          <a:prstGeom prst="leftBrace">
            <a:avLst>
              <a:gd name="adj1" fmla="val 56666"/>
              <a:gd name="adj2" fmla="val 39766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1848485" y="3298190"/>
            <a:ext cx="140970" cy="454660"/>
          </a:xfrm>
          <a:prstGeom prst="leftBrace">
            <a:avLst>
              <a:gd name="adj1" fmla="val 103157"/>
              <a:gd name="adj2" fmla="val 60363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95" y="3298190"/>
            <a:ext cx="2252345" cy="3388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20" y="3673475"/>
            <a:ext cx="2649855" cy="3013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第三章 逻辑门电路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85394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三态门</a:t>
            </a:r>
            <a:r>
              <a:rPr lang="zh-CN" altLang="en-US"/>
              <a:t>的输出：</a:t>
            </a:r>
            <a:r>
              <a:rPr lang="zh-CN" altLang="en-US" u="sng">
                <a:solidFill>
                  <a:srgbClr val="FF0000"/>
                </a:solidFill>
              </a:rPr>
              <a:t>高电平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低电平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高阻态</a:t>
            </a:r>
            <a:endParaRPr lang="zh-CN" altLang="en-US"/>
          </a:p>
          <a:p>
            <a:endParaRPr lang="zh-CN" altLang="en-US" u="sng">
              <a:solidFill>
                <a:srgbClr val="FF0000"/>
              </a:solidFill>
            </a:endParaRPr>
          </a:p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zh-CN" altLang="en-US" u="sng">
                <a:solidFill>
                  <a:srgbClr val="FF0000"/>
                </a:solidFill>
              </a:rPr>
              <a:t>三态门</a:t>
            </a:r>
            <a:r>
              <a:rPr lang="zh-CN" altLang="en-US"/>
              <a:t>的作用：①实现</a:t>
            </a:r>
            <a:r>
              <a:rPr lang="zh-CN" altLang="en-US" u="sng">
                <a:solidFill>
                  <a:srgbClr val="FF0000"/>
                </a:solidFill>
              </a:rPr>
              <a:t>总线传输</a:t>
            </a:r>
            <a:r>
              <a:rPr lang="zh-CN" altLang="en-US"/>
              <a:t>（要求：</a:t>
            </a:r>
            <a:r>
              <a:rPr lang="zh-CN" altLang="en-US" u="sng">
                <a:solidFill>
                  <a:srgbClr val="FF0000"/>
                </a:solidFill>
              </a:rPr>
              <a:t>任何时刻只有一个使能端为有效信号</a:t>
            </a:r>
            <a:r>
              <a:rPr lang="zh-CN" altLang="en-US"/>
              <a:t>）</a:t>
            </a:r>
          </a:p>
          <a:p>
            <a:r>
              <a:rPr lang="en-US" altLang="zh-CN"/>
              <a:t>		  </a:t>
            </a:r>
            <a:r>
              <a:rPr lang="zh-CN" altLang="en-US"/>
              <a:t>②实现信号的双向</a:t>
            </a:r>
          </a:p>
          <a:p>
            <a:r>
              <a:rPr lang="en-US" altLang="zh-CN"/>
              <a:t>8</a:t>
            </a:r>
            <a:r>
              <a:rPr lang="zh-CN" altLang="en-US"/>
              <a:t>、输入输出逻辑电平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" y="3246120"/>
            <a:ext cx="6406515" cy="30949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480" y="2576830"/>
            <a:ext cx="3967480" cy="3764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5" y="356870"/>
            <a:ext cx="2072640" cy="2219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第三章 逻辑门电路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114477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9</a:t>
            </a:r>
            <a:r>
              <a:rPr lang="zh-CN" altLang="en-US"/>
              <a:t>、门电路多余输入端</a:t>
            </a:r>
            <a:r>
              <a:rPr lang="zh-CN" altLang="en-US" u="sng">
                <a:solidFill>
                  <a:srgbClr val="FF0000"/>
                </a:solidFill>
              </a:rPr>
              <a:t>不能悬空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与门</a:t>
            </a:r>
            <a:r>
              <a:rPr lang="en-US" altLang="zh-CN"/>
              <a:t>/</a:t>
            </a:r>
            <a:r>
              <a:rPr lang="zh-CN" altLang="en-US"/>
              <a:t>与非门：接电源或与其他输入端并联</a:t>
            </a:r>
          </a:p>
          <a:p>
            <a:r>
              <a:rPr lang="en-US" altLang="zh-CN"/>
              <a:t>	</a:t>
            </a:r>
            <a:r>
              <a:rPr lang="zh-CN" altLang="en-US"/>
              <a:t>或门</a:t>
            </a:r>
            <a:r>
              <a:rPr lang="en-US" altLang="zh-CN"/>
              <a:t>/</a:t>
            </a:r>
            <a:r>
              <a:rPr lang="zh-CN" altLang="en-US"/>
              <a:t>或非门：接地或与其他输入端并联</a:t>
            </a:r>
          </a:p>
          <a:p>
            <a:endParaRPr lang="zh-CN" altLang="en-US"/>
          </a:p>
          <a:p>
            <a:r>
              <a:rPr lang="en-US" altLang="zh-CN"/>
              <a:t>10</a:t>
            </a:r>
            <a:r>
              <a:rPr lang="zh-CN" altLang="en-US"/>
              <a:t>、不同系列的逻辑器件混合使用，要考虑</a:t>
            </a:r>
            <a:r>
              <a:rPr lang="zh-CN" altLang="en-US" u="sng">
                <a:solidFill>
                  <a:srgbClr val="FF0000"/>
                </a:solidFill>
              </a:rPr>
              <a:t>是否匹配</a:t>
            </a:r>
            <a:r>
              <a:rPr lang="zh-CN" altLang="en-US"/>
              <a:t>：</a:t>
            </a:r>
          </a:p>
          <a:p>
            <a:r>
              <a:rPr lang="en-US" altLang="zh-CN"/>
              <a:t>	</a:t>
            </a:r>
            <a:r>
              <a:rPr lang="zh-CN" altLang="en-US"/>
              <a:t>首先要考虑门电路的输入输出电平是否超过数据手册规定的极值</a:t>
            </a:r>
          </a:p>
          <a:p>
            <a:r>
              <a:rPr lang="en-US" altLang="zh-CN"/>
              <a:t>	</a:t>
            </a:r>
            <a:r>
              <a:rPr lang="zh-CN" altLang="en-US"/>
              <a:t>第二要考虑逻辑电平的兼容性问题，驱动器件的电压必须满足负载器件要求的高</a:t>
            </a:r>
            <a:r>
              <a:rPr lang="en-US" altLang="zh-CN"/>
              <a:t>/</a:t>
            </a:r>
            <a:r>
              <a:rPr lang="zh-CN" altLang="en-US"/>
              <a:t>低电平的输入电压范围</a:t>
            </a:r>
          </a:p>
          <a:p>
            <a:r>
              <a:rPr lang="en-US" altLang="zh-CN"/>
              <a:t>	</a:t>
            </a:r>
            <a:r>
              <a:rPr lang="zh-CN" altLang="en-US"/>
              <a:t>第三要考虑逻辑门电路的扇出问题，即驱动器件必须能对负载器件提供足够的灌电流或拉电流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第一章 概论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3160" y="1782445"/>
            <a:ext cx="4840605" cy="32931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/>
              <a:t>数制：</a:t>
            </a:r>
          </a:p>
          <a:p>
            <a:pPr marL="0" indent="0">
              <a:buNone/>
            </a:pPr>
            <a:r>
              <a:rPr lang="zh-CN" altLang="en-US" sz="2400" b="1"/>
              <a:t>十进制 </a:t>
            </a:r>
            <a:r>
              <a:rPr lang="en-US" altLang="zh-CN" sz="2400" b="1"/>
              <a:t>(XXXX)</a:t>
            </a:r>
            <a:r>
              <a:rPr lang="en-US" altLang="zh-CN" sz="2400" b="1" baseline="-25000"/>
              <a:t>D</a:t>
            </a:r>
          </a:p>
          <a:p>
            <a:pPr marL="0" indent="0">
              <a:buNone/>
            </a:pPr>
            <a:r>
              <a:rPr sz="2400" b="1"/>
              <a:t>二进制 </a:t>
            </a:r>
            <a:r>
              <a:rPr lang="en-US" altLang="zh-CN" sz="2400" b="1"/>
              <a:t>(XXXX)</a:t>
            </a:r>
            <a:r>
              <a:rPr lang="en-US" altLang="zh-CN" sz="2400" b="1" baseline="-25000"/>
              <a:t>B</a:t>
            </a:r>
            <a:endParaRPr lang="en-US" altLang="zh-CN" sz="2400" b="1"/>
          </a:p>
          <a:p>
            <a:pPr marL="0" indent="0">
              <a:buNone/>
            </a:pPr>
            <a:r>
              <a:rPr sz="2400" b="1"/>
              <a:t>八进制 </a:t>
            </a:r>
            <a:r>
              <a:rPr lang="en-US" altLang="zh-CN" sz="2400" b="1"/>
              <a:t>(XXXX)</a:t>
            </a:r>
            <a:r>
              <a:rPr lang="en-US" altLang="zh-CN" sz="2400" b="1" baseline="-25000"/>
              <a:t>O</a:t>
            </a:r>
            <a:endParaRPr lang="en-US" altLang="zh-CN" sz="2400" b="1"/>
          </a:p>
          <a:p>
            <a:pPr marL="0" indent="0">
              <a:buNone/>
            </a:pPr>
            <a:r>
              <a:rPr sz="2400" b="1"/>
              <a:t>十六进制 </a:t>
            </a:r>
            <a:r>
              <a:rPr lang="en-US" altLang="zh-CN" sz="2400" b="1"/>
              <a:t>(XXXX)</a:t>
            </a:r>
            <a:r>
              <a:rPr lang="en-US" altLang="zh-CN" sz="2400" b="1" baseline="-25000"/>
              <a:t>H</a:t>
            </a:r>
            <a:r>
              <a:rPr lang="en-US" altLang="zh-CN" sz="2400" b="1"/>
              <a:t> </a:t>
            </a:r>
            <a:r>
              <a:rPr sz="2400" b="1"/>
              <a:t>或</a:t>
            </a:r>
            <a:r>
              <a:rPr lang="en-US" altLang="zh-CN" sz="2400" b="1"/>
              <a:t>0xXXXX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第四章 组合可编程逻辑器件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69094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PLD</a:t>
            </a:r>
            <a:r>
              <a:rPr lang="zh-CN" altLang="en-US"/>
              <a:t>通过与或阵列的编程实现逻辑功能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	PROM</a:t>
            </a:r>
            <a:r>
              <a:rPr lang="zh-CN" altLang="en-US"/>
              <a:t>：</a:t>
            </a:r>
            <a:r>
              <a:rPr lang="en-US" altLang="zh-CN"/>
              <a:t>‘</a:t>
            </a:r>
            <a:r>
              <a:rPr lang="zh-CN" altLang="en-US"/>
              <a:t>与</a:t>
            </a:r>
            <a:r>
              <a:rPr lang="en-US" altLang="zh-CN"/>
              <a:t>’</a:t>
            </a:r>
            <a:r>
              <a:rPr lang="zh-CN" altLang="en-US"/>
              <a:t>固定，</a:t>
            </a:r>
            <a:r>
              <a:rPr lang="en-US" altLang="zh-CN"/>
              <a:t>‘</a:t>
            </a:r>
            <a:r>
              <a:rPr lang="zh-CN" altLang="en-US"/>
              <a:t>或</a:t>
            </a:r>
            <a:r>
              <a:rPr lang="en-US" altLang="zh-CN"/>
              <a:t>’</a:t>
            </a:r>
            <a:r>
              <a:rPr lang="zh-CN" altLang="en-US"/>
              <a:t>编程</a:t>
            </a:r>
            <a:endParaRPr lang="en-US" altLang="zh-CN"/>
          </a:p>
          <a:p>
            <a:pPr algn="l"/>
            <a:r>
              <a:rPr lang="en-US" altLang="zh-CN"/>
              <a:t>PLD	PLA</a:t>
            </a:r>
            <a:r>
              <a:rPr lang="zh-CN" altLang="en-US"/>
              <a:t>：</a:t>
            </a:r>
            <a:r>
              <a:rPr lang="en-US" altLang="zh-CN">
                <a:sym typeface="+mn-ea"/>
              </a:rPr>
              <a:t>‘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编程，</a:t>
            </a:r>
            <a:r>
              <a:rPr lang="en-US" altLang="zh-CN">
                <a:sym typeface="+mn-ea"/>
              </a:rPr>
              <a:t>‘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编程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只能实现组合逻辑函数</a:t>
            </a:r>
            <a:endParaRPr lang="en-US" altLang="zh-CN"/>
          </a:p>
          <a:p>
            <a:pPr algn="l"/>
            <a:r>
              <a:rPr lang="en-US" altLang="zh-CN"/>
              <a:t>	PAL</a:t>
            </a:r>
            <a:r>
              <a:rPr lang="zh-CN" altLang="en-US"/>
              <a:t>：</a:t>
            </a:r>
            <a:r>
              <a:rPr lang="en-US" altLang="zh-CN" u="sng">
                <a:solidFill>
                  <a:srgbClr val="FF0000"/>
                </a:solidFill>
                <a:sym typeface="+mn-ea"/>
              </a:rPr>
              <a:t>‘</a:t>
            </a:r>
            <a:r>
              <a:rPr lang="zh-CN" altLang="en-US" u="sng">
                <a:solidFill>
                  <a:srgbClr val="FF0000"/>
                </a:solidFill>
                <a:sym typeface="+mn-ea"/>
              </a:rPr>
              <a:t>与</a:t>
            </a:r>
            <a:r>
              <a:rPr lang="en-US" altLang="zh-CN" u="sng">
                <a:solidFill>
                  <a:srgbClr val="FF0000"/>
                </a:solidFill>
                <a:sym typeface="+mn-ea"/>
              </a:rPr>
              <a:t>’</a:t>
            </a:r>
            <a:r>
              <a:rPr lang="zh-CN" altLang="en-US" u="sng">
                <a:solidFill>
                  <a:srgbClr val="FF0000"/>
                </a:solidFill>
                <a:sym typeface="+mn-ea"/>
              </a:rPr>
              <a:t>编程，</a:t>
            </a:r>
            <a:r>
              <a:rPr lang="en-US" altLang="zh-CN" u="sng">
                <a:solidFill>
                  <a:srgbClr val="FF0000"/>
                </a:solidFill>
                <a:sym typeface="+mn-ea"/>
              </a:rPr>
              <a:t>‘</a:t>
            </a:r>
            <a:r>
              <a:rPr lang="zh-CN" altLang="en-US" u="sng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u="sng">
                <a:solidFill>
                  <a:srgbClr val="FF0000"/>
                </a:solidFill>
                <a:sym typeface="+mn-ea"/>
              </a:rPr>
              <a:t>’</a:t>
            </a:r>
            <a:r>
              <a:rPr lang="zh-CN" altLang="en-US" u="sng">
                <a:solidFill>
                  <a:srgbClr val="FF0000"/>
                </a:solidFill>
                <a:sym typeface="+mn-ea"/>
              </a:rPr>
              <a:t>固定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加</a:t>
            </a:r>
            <a:r>
              <a:rPr lang="en-US" altLang="zh-CN">
                <a:sym typeface="+mn-ea"/>
              </a:rPr>
              <a:t>D</a:t>
            </a:r>
            <a:r>
              <a:rPr lang="zh-CN" altLang="en-US">
                <a:sym typeface="+mn-ea"/>
              </a:rPr>
              <a:t>触发器可以实现时序逻辑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511300" y="2204720"/>
            <a:ext cx="155575" cy="705485"/>
          </a:xfrm>
          <a:prstGeom prst="leftBrace">
            <a:avLst>
              <a:gd name="adj1" fmla="val 92244"/>
              <a:gd name="adj2" fmla="val 5000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" y="3245485"/>
            <a:ext cx="6790690" cy="3243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第六章 简单的时序可编程逻辑器件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5415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			GAL</a:t>
            </a:r>
            <a:r>
              <a:rPr lang="zh-CN" altLang="en-US"/>
              <a:t>：</a:t>
            </a:r>
            <a:r>
              <a:rPr lang="en-US" altLang="zh-CN"/>
              <a:t>‘</a:t>
            </a:r>
            <a:r>
              <a:rPr lang="zh-CN" altLang="en-US"/>
              <a:t>与</a:t>
            </a:r>
            <a:r>
              <a:rPr lang="en-US" altLang="zh-CN"/>
              <a:t>’</a:t>
            </a:r>
            <a:r>
              <a:rPr lang="zh-CN" altLang="en-US"/>
              <a:t>编程，</a:t>
            </a:r>
            <a:r>
              <a:rPr lang="en-US" altLang="zh-CN"/>
              <a:t>‘</a:t>
            </a:r>
            <a:r>
              <a:rPr lang="zh-CN" altLang="en-US"/>
              <a:t>或</a:t>
            </a:r>
            <a:r>
              <a:rPr lang="en-US" altLang="zh-CN"/>
              <a:t>’</a:t>
            </a:r>
            <a:r>
              <a:rPr lang="zh-CN" altLang="en-US"/>
              <a:t>固定</a:t>
            </a:r>
          </a:p>
          <a:p>
            <a:r>
              <a:rPr lang="zh-CN" altLang="en-US"/>
              <a:t>时序可编程逻辑器件</a:t>
            </a:r>
            <a:r>
              <a:rPr lang="en-US" altLang="zh-CN"/>
              <a:t>	CPLD</a:t>
            </a:r>
            <a:endParaRPr lang="zh-CN" altLang="en-US"/>
          </a:p>
          <a:p>
            <a:r>
              <a:rPr lang="en-US" altLang="zh-CN"/>
              <a:t>			FPGA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384550" y="1710055"/>
            <a:ext cx="75565" cy="554355"/>
          </a:xfrm>
          <a:prstGeom prst="leftBrace">
            <a:avLst>
              <a:gd name="adj1" fmla="val 115126"/>
              <a:gd name="adj2" fmla="val 5189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第七章 半导体储存器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51815" y="1762125"/>
            <a:ext cx="112191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	SRAM</a:t>
            </a:r>
            <a:r>
              <a:rPr lang="zh-CN" altLang="en-US"/>
              <a:t>：用锁存器存</a:t>
            </a:r>
            <a:r>
              <a:rPr lang="en-US" altLang="zh-CN"/>
              <a:t>0/1</a:t>
            </a:r>
          </a:p>
          <a:p>
            <a:r>
              <a:rPr lang="en-US" altLang="zh-CN"/>
              <a:t>RAM	DRAM</a:t>
            </a:r>
            <a:r>
              <a:rPr lang="zh-CN" altLang="en-US"/>
              <a:t>：用电容存电荷表示</a:t>
            </a:r>
            <a:r>
              <a:rPr lang="en-US" altLang="zh-CN"/>
              <a:t>0/1</a:t>
            </a:r>
            <a:r>
              <a:rPr lang="zh-CN" altLang="en-US"/>
              <a:t>，需要</a:t>
            </a:r>
            <a:r>
              <a:rPr lang="zh-CN" altLang="en-US" u="sng">
                <a:solidFill>
                  <a:srgbClr val="FF0000"/>
                </a:solidFill>
              </a:rPr>
              <a:t>定时刷新</a:t>
            </a:r>
            <a:endParaRPr lang="en-US" altLang="zh-CN"/>
          </a:p>
          <a:p>
            <a:r>
              <a:rPr lang="en-US" altLang="zh-CN"/>
              <a:t>(</a:t>
            </a:r>
            <a:r>
              <a:rPr lang="zh-CN" altLang="en-US"/>
              <a:t>易失</a:t>
            </a:r>
            <a:r>
              <a:rPr lang="en-US" altLang="zh-CN"/>
              <a:t>)	(</a:t>
            </a:r>
            <a:r>
              <a:rPr lang="zh-CN" altLang="en-US"/>
              <a:t>结构简单，集成度更高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ROM	</a:t>
            </a:r>
            <a:r>
              <a:rPr lang="zh-CN" altLang="en-US"/>
              <a:t>固定</a:t>
            </a:r>
            <a:r>
              <a:rPr lang="en-US" altLang="zh-CN"/>
              <a:t>ROM</a:t>
            </a:r>
          </a:p>
          <a:p>
            <a:r>
              <a:rPr lang="en-US" altLang="zh-CN"/>
              <a:t>(</a:t>
            </a:r>
            <a:r>
              <a:rPr lang="zh-CN" altLang="en-US"/>
              <a:t>不易失</a:t>
            </a:r>
            <a:r>
              <a:rPr lang="en-US" altLang="zh-CN"/>
              <a:t>)</a:t>
            </a:r>
          </a:p>
          <a:p>
            <a:r>
              <a:rPr lang="en-US" altLang="zh-CN"/>
              <a:t>		PROM</a:t>
            </a:r>
          </a:p>
          <a:p>
            <a:r>
              <a:rPr lang="en-US" altLang="zh-CN"/>
              <a:t>	PROM	EPROM(</a:t>
            </a:r>
            <a:r>
              <a:rPr lang="zh-CN" altLang="en-US"/>
              <a:t>光可擦除</a:t>
            </a:r>
            <a:r>
              <a:rPr lang="en-US" altLang="zh-CN"/>
              <a:t>)</a:t>
            </a:r>
            <a:r>
              <a:rPr lang="zh-CN" altLang="en-US"/>
              <a:t>：</a:t>
            </a:r>
            <a:r>
              <a:rPr lang="en-US" altLang="zh-CN"/>
              <a:t>SIMOS</a:t>
            </a:r>
            <a:r>
              <a:rPr lang="zh-CN" altLang="en-US"/>
              <a:t>管，用紫外线或</a:t>
            </a:r>
            <a:r>
              <a:rPr lang="en-US" altLang="zh-CN"/>
              <a:t>x</a:t>
            </a:r>
            <a:r>
              <a:rPr lang="zh-CN" altLang="en-US"/>
              <a:t>射线照射</a:t>
            </a:r>
            <a:endParaRPr lang="en-US" altLang="zh-CN"/>
          </a:p>
          <a:p>
            <a:r>
              <a:rPr lang="en-US" altLang="zh-CN"/>
              <a:t>		E2PROM(</a:t>
            </a:r>
            <a:r>
              <a:rPr lang="zh-CN" altLang="en-US"/>
              <a:t>电可擦除</a:t>
            </a:r>
            <a:r>
              <a:rPr lang="en-US" altLang="zh-CN"/>
              <a:t>)</a:t>
            </a:r>
            <a:r>
              <a:rPr lang="zh-CN" altLang="en-US"/>
              <a:t>：</a:t>
            </a:r>
            <a:r>
              <a:rPr lang="en-US" altLang="zh-CN"/>
              <a:t>Flotox MOS</a:t>
            </a:r>
            <a:r>
              <a:rPr lang="zh-CN" altLang="en-US"/>
              <a:t>管</a:t>
            </a:r>
            <a:endParaRPr lang="en-US" altLang="zh-CN"/>
          </a:p>
          <a:p>
            <a:r>
              <a:rPr lang="en-US" altLang="zh-CN"/>
              <a:t>		Flash Memory(</a:t>
            </a:r>
            <a:r>
              <a:rPr lang="zh-CN" altLang="en-US"/>
              <a:t>快闪储存器</a:t>
            </a:r>
            <a:r>
              <a:rPr lang="en-US" altLang="zh-CN"/>
              <a:t>)</a:t>
            </a:r>
            <a:r>
              <a:rPr lang="zh-CN" altLang="en-US"/>
              <a:t>：快闪叠栅</a:t>
            </a:r>
            <a:r>
              <a:rPr lang="en-US" altLang="zh-CN"/>
              <a:t>MOS</a:t>
            </a:r>
            <a:r>
              <a:rPr lang="zh-CN" altLang="en-US"/>
              <a:t>管，擦除和写入是分开的，写入前首先进行擦除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476250" y="2184400"/>
            <a:ext cx="75565" cy="1158240"/>
          </a:xfrm>
          <a:prstGeom prst="leftBrace">
            <a:avLst>
              <a:gd name="adj1" fmla="val 18319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385570" y="1860550"/>
            <a:ext cx="106680" cy="464820"/>
          </a:xfrm>
          <a:prstGeom prst="leftBrace">
            <a:avLst>
              <a:gd name="adj1" fmla="val 183193"/>
              <a:gd name="adj2" fmla="val 71584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1416050" y="3263900"/>
            <a:ext cx="76200" cy="914400"/>
          </a:xfrm>
          <a:prstGeom prst="leftBrace">
            <a:avLst>
              <a:gd name="adj1" fmla="val 183193"/>
              <a:gd name="adj2" fmla="val 1166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2355850" y="3757295"/>
            <a:ext cx="76200" cy="982980"/>
          </a:xfrm>
          <a:prstGeom prst="leftBrace">
            <a:avLst>
              <a:gd name="adj1" fmla="val 183193"/>
              <a:gd name="adj2" fmla="val 4147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第七章 半导体储存器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922020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存储容量</a:t>
            </a:r>
            <a:r>
              <a:rPr lang="en-US" altLang="zh-CN" sz="3200"/>
              <a:t>=</a:t>
            </a:r>
            <a:r>
              <a:rPr lang="zh-CN" altLang="en-US" sz="3200"/>
              <a:t>字数</a:t>
            </a:r>
            <a:r>
              <a:rPr lang="en-US" altLang="zh-CN" sz="3200"/>
              <a:t>x</a:t>
            </a:r>
            <a:r>
              <a:rPr lang="zh-CN" altLang="en-US" sz="3200"/>
              <a:t>位数</a:t>
            </a:r>
            <a:r>
              <a:rPr lang="en-US" altLang="zh-CN" sz="3200"/>
              <a:t>=</a:t>
            </a:r>
            <a:r>
              <a:rPr lang="en-US" altLang="zh-CN" sz="3200">
                <a:solidFill>
                  <a:srgbClr val="FF0000"/>
                </a:solidFill>
              </a:rPr>
              <a:t>2</a:t>
            </a:r>
            <a:r>
              <a:rPr lang="zh-CN" altLang="en-US" sz="3200" baseline="30000">
                <a:solidFill>
                  <a:srgbClr val="FF0000"/>
                </a:solidFill>
              </a:rPr>
              <a:t>地址输入位数</a:t>
            </a:r>
            <a:r>
              <a:rPr lang="en-US" altLang="zh-CN" sz="3200">
                <a:solidFill>
                  <a:srgbClr val="FF0000"/>
                </a:solidFill>
              </a:rPr>
              <a:t>x</a:t>
            </a:r>
            <a:r>
              <a:rPr lang="zh-CN" altLang="en-US" sz="3200">
                <a:solidFill>
                  <a:srgbClr val="FF0000"/>
                </a:solidFill>
              </a:rPr>
              <a:t>数据输出位数  </a:t>
            </a:r>
            <a:r>
              <a:rPr lang="en-US" altLang="zh-CN" sz="3200">
                <a:solidFill>
                  <a:srgbClr val="FF0000"/>
                </a:solidFill>
              </a:rPr>
              <a:t>bit</a:t>
            </a:r>
            <a:endParaRPr lang="zh-CN" altLang="en-US" sz="3200">
              <a:solidFill>
                <a:srgbClr val="FF0000"/>
              </a:solidFill>
            </a:endParaRPr>
          </a:p>
          <a:p>
            <a:r>
              <a:rPr lang="zh-CN" altLang="en-US" sz="3200">
                <a:solidFill>
                  <a:schemeClr val="tx1"/>
                </a:solidFill>
              </a:rPr>
              <a:t>单位换算：</a:t>
            </a:r>
            <a:r>
              <a:rPr lang="en-US" altLang="zh-CN" sz="3200">
                <a:solidFill>
                  <a:schemeClr val="tx1"/>
                </a:solidFill>
              </a:rPr>
              <a:t>1Kbit=2</a:t>
            </a:r>
            <a:r>
              <a:rPr lang="en-US" altLang="zh-CN" sz="3200" baseline="30000">
                <a:solidFill>
                  <a:schemeClr val="tx1"/>
                </a:solidFill>
              </a:rPr>
              <a:t>10</a:t>
            </a:r>
            <a:r>
              <a:rPr lang="en-US" altLang="zh-CN" sz="3200">
                <a:solidFill>
                  <a:schemeClr val="tx1"/>
                </a:solidFill>
              </a:rPr>
              <a:t>bit;</a:t>
            </a:r>
          </a:p>
          <a:p>
            <a:r>
              <a:rPr lang="en-US" altLang="zh-CN" sz="3200">
                <a:solidFill>
                  <a:schemeClr val="tx1"/>
                </a:solidFill>
              </a:rPr>
              <a:t>		  1Mbit=2</a:t>
            </a:r>
            <a:r>
              <a:rPr lang="en-US" altLang="zh-CN" sz="3200" baseline="30000">
                <a:solidFill>
                  <a:schemeClr val="tx1"/>
                </a:solidFill>
              </a:rPr>
              <a:t>20</a:t>
            </a:r>
            <a:r>
              <a:rPr lang="en-US" altLang="zh-CN" sz="3200">
                <a:solidFill>
                  <a:schemeClr val="tx1"/>
                </a:solidFill>
              </a:rPr>
              <a:t>bit;</a:t>
            </a:r>
          </a:p>
          <a:p>
            <a:r>
              <a:rPr lang="en-US" altLang="zh-CN" sz="3200">
                <a:solidFill>
                  <a:schemeClr val="tx1"/>
                </a:solidFill>
              </a:rPr>
              <a:t>		  1Gbit=2</a:t>
            </a:r>
            <a:r>
              <a:rPr lang="en-US" altLang="zh-CN" sz="3200" baseline="30000">
                <a:solidFill>
                  <a:schemeClr val="tx1"/>
                </a:solidFill>
              </a:rPr>
              <a:t>30</a:t>
            </a:r>
            <a:r>
              <a:rPr lang="en-US" altLang="zh-CN" sz="3200">
                <a:solidFill>
                  <a:schemeClr val="tx1"/>
                </a:solidFill>
              </a:rPr>
              <a:t>bit;</a:t>
            </a:r>
          </a:p>
          <a:p>
            <a:r>
              <a:rPr lang="en-US" altLang="zh-CN" sz="3200">
                <a:solidFill>
                  <a:schemeClr val="tx1"/>
                </a:solidFill>
              </a:rPr>
              <a:t>		  1Byte=8bit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0" y="2264410"/>
            <a:ext cx="6337935" cy="3907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第八章 </a:t>
            </a:r>
            <a:r>
              <a:rPr lang="en-US" altLang="zh-CN"/>
              <a:t>CPLD</a:t>
            </a:r>
            <a:r>
              <a:t>和</a:t>
            </a:r>
            <a:r>
              <a:rPr lang="en-US" altLang="zh-CN"/>
              <a:t>FPGA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graphicFrame>
        <p:nvGraphicFramePr>
          <p:cNvPr id="7" name="表格 6"/>
          <p:cNvGraphicFramePr/>
          <p:nvPr/>
        </p:nvGraphicFramePr>
        <p:xfrm>
          <a:off x="939165" y="1215390"/>
          <a:ext cx="10313670" cy="53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CPLD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FPGA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编程机理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E</a:t>
                      </a:r>
                      <a:r>
                        <a:rPr lang="en-US" altLang="zh-CN" sz="2400" b="1" u="sng" baseline="3000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PROM/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</a:rPr>
                        <a:t>快闪存储器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SRAM(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</a:rPr>
                        <a:t>外部用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PROM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</a:rPr>
                        <a:t>保存编程数据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逻辑单元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u="sng">
                          <a:solidFill>
                            <a:srgbClr val="FF0000"/>
                          </a:solidFill>
                          <a:sym typeface="+mn-ea"/>
                        </a:rPr>
                        <a:t>可编程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  <a:sym typeface="+mn-ea"/>
                        </a:rPr>
                        <a:t>“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  <a:sym typeface="+mn-ea"/>
                        </a:rPr>
                        <a:t>与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  <a:sym typeface="+mn-ea"/>
                        </a:rPr>
                        <a:t>-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  <a:sym typeface="+mn-ea"/>
                        </a:rPr>
                        <a:t>或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  <a:sym typeface="+mn-ea"/>
                        </a:rPr>
                        <a:t>”</a:t>
                      </a:r>
                      <a:r>
                        <a:rPr lang="zh-CN" altLang="en-US" sz="2400" b="1" u="sng">
                          <a:solidFill>
                            <a:srgbClr val="FF0000"/>
                          </a:solidFill>
                          <a:sym typeface="+mn-ea"/>
                        </a:rPr>
                        <a:t>阵列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u="sng">
                          <a:solidFill>
                            <a:srgbClr val="FF0000"/>
                          </a:solidFill>
                        </a:rPr>
                        <a:t>查找表</a:t>
                      </a:r>
                      <a:r>
                        <a:rPr lang="en-US" altLang="zh-CN" sz="2400" b="1" u="sng">
                          <a:solidFill>
                            <a:srgbClr val="FF0000"/>
                          </a:solidFill>
                        </a:rPr>
                        <a:t>(LUT)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包含资源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逻辑块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可编程内部连线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/>
                        <a:t>I/O</a:t>
                      </a:r>
                      <a:r>
                        <a:rPr lang="zh-CN" altLang="en-US" sz="2400"/>
                        <a:t>单元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可编程逻辑块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可编程连线资源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可编程</a:t>
                      </a:r>
                      <a:r>
                        <a:rPr lang="en-US" altLang="zh-CN" sz="2400"/>
                        <a:t>I/O</a:t>
                      </a:r>
                      <a:r>
                        <a:rPr lang="zh-CN" altLang="en-US" sz="240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完成控制逻辑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u="sng">
                          <a:solidFill>
                            <a:srgbClr val="FF0000"/>
                          </a:solidFill>
                        </a:rPr>
                        <a:t>能完成比较复杂的算法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1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集成度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第九章 脉冲波形的变换与产生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644779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1</a:t>
            </a:r>
            <a:r>
              <a:rPr lang="zh-CN" altLang="en-US" sz="2000">
                <a:solidFill>
                  <a:schemeClr val="tx1"/>
                </a:solidFill>
              </a:rPr>
              <a:t>、单稳态触发器（只有一个稳态）：</a:t>
            </a:r>
          </a:p>
          <a:p>
            <a:r>
              <a:rPr lang="en-US" altLang="zh-CN" sz="2000">
                <a:solidFill>
                  <a:schemeClr val="tx1"/>
                </a:solidFill>
              </a:rPr>
              <a:t>	a</a:t>
            </a:r>
            <a:r>
              <a:rPr lang="zh-CN" altLang="en-US" sz="2000">
                <a:solidFill>
                  <a:schemeClr val="tx1"/>
                </a:solidFill>
              </a:rPr>
              <a:t>、触发脉冲作用下会从稳态变到暂稳态</a:t>
            </a:r>
          </a:p>
          <a:p>
            <a:r>
              <a:rPr lang="en-US" altLang="zh-CN" sz="2000">
                <a:solidFill>
                  <a:schemeClr val="tx1"/>
                </a:solidFill>
              </a:rPr>
              <a:t>	b</a:t>
            </a:r>
            <a:r>
              <a:rPr lang="zh-CN" altLang="en-US" sz="2000">
                <a:solidFill>
                  <a:schemeClr val="tx1"/>
                </a:solidFill>
              </a:rPr>
              <a:t>、暂稳态一段时间后变会稳态</a:t>
            </a:r>
          </a:p>
          <a:p>
            <a:r>
              <a:rPr lang="en-US" altLang="zh-CN" sz="2000">
                <a:solidFill>
                  <a:schemeClr val="tx1"/>
                </a:solidFill>
              </a:rPr>
              <a:t>	c</a:t>
            </a:r>
            <a:r>
              <a:rPr lang="zh-CN" altLang="en-US" sz="2000">
                <a:solidFill>
                  <a:schemeClr val="tx1"/>
                </a:solidFill>
              </a:rPr>
              <a:t>、暂稳态持续时间由</a:t>
            </a:r>
            <a:r>
              <a:rPr lang="en-US" altLang="zh-CN" sz="2000" u="sng">
                <a:solidFill>
                  <a:srgbClr val="FF0000"/>
                </a:solidFill>
              </a:rPr>
              <a:t>RC</a:t>
            </a:r>
            <a:r>
              <a:rPr lang="zh-CN" altLang="en-US" sz="2000" u="sng">
                <a:solidFill>
                  <a:srgbClr val="FF0000"/>
                </a:solidFill>
              </a:rPr>
              <a:t>延时环节参数值</a:t>
            </a:r>
            <a:r>
              <a:rPr lang="zh-CN" altLang="en-US" sz="2000">
                <a:solidFill>
                  <a:schemeClr val="tx1"/>
                </a:solidFill>
              </a:rPr>
              <a:t>决定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分类：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     不可重复                 </a:t>
            </a:r>
            <a:r>
              <a:rPr lang="en-US" altLang="zh-CN" sz="2000">
                <a:solidFill>
                  <a:schemeClr val="tx1"/>
                </a:solidFill>
              </a:rPr>
              <a:t>		</a:t>
            </a:r>
            <a:r>
              <a:rPr lang="zh-CN" altLang="en-US" sz="2000">
                <a:solidFill>
                  <a:schemeClr val="tx1"/>
                </a:solidFill>
              </a:rPr>
              <a:t> 可重复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应用：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定时、延时、噪声消除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噪声宽度＜脉冲宽度＜信号宽度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3458210"/>
            <a:ext cx="5254625" cy="1706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第九章 脉冲波形的变换与产生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617728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2</a:t>
            </a:r>
            <a:r>
              <a:rPr lang="zh-CN" altLang="en-US" sz="2000">
                <a:solidFill>
                  <a:schemeClr val="tx1"/>
                </a:solidFill>
              </a:rPr>
              <a:t>、施密特触发器（双稳态）：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（模电学过）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分类：</a:t>
            </a:r>
          </a:p>
          <a:p>
            <a:r>
              <a:rPr lang="en-US" altLang="zh-CN" sz="2000">
                <a:solidFill>
                  <a:schemeClr val="tx1"/>
                </a:solidFill>
              </a:rPr>
              <a:t>	</a:t>
            </a:r>
            <a:r>
              <a:rPr lang="zh-CN" altLang="en-US" sz="2000">
                <a:solidFill>
                  <a:schemeClr val="tx1"/>
                </a:solidFill>
              </a:rPr>
              <a:t>反相</a:t>
            </a:r>
            <a:r>
              <a:rPr lang="en-US" altLang="zh-CN" sz="2000">
                <a:solidFill>
                  <a:schemeClr val="tx1"/>
                </a:solidFill>
              </a:rPr>
              <a:t>					</a:t>
            </a:r>
            <a:r>
              <a:rPr lang="zh-CN" altLang="en-US" sz="2000">
                <a:solidFill>
                  <a:schemeClr val="tx1"/>
                </a:solidFill>
              </a:rPr>
              <a:t>同相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应用：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波形变换、波形整形与抗干扰、幅度鉴别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953385"/>
            <a:ext cx="7885430" cy="2472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第九章 脉冲波形的变换与产生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540385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3</a:t>
            </a:r>
            <a:r>
              <a:rPr lang="zh-CN" altLang="en-US" sz="2000">
                <a:solidFill>
                  <a:schemeClr val="tx1"/>
                </a:solidFill>
              </a:rPr>
              <a:t>、多谐振荡器（没有稳态，有两个暂稳态）：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电路由</a:t>
            </a:r>
            <a:r>
              <a:rPr lang="zh-CN" altLang="en-US" sz="2000" u="sng">
                <a:solidFill>
                  <a:srgbClr val="FF0000"/>
                </a:solidFill>
              </a:rPr>
              <a:t>开关器件</a:t>
            </a:r>
            <a:r>
              <a:rPr lang="zh-CN" altLang="en-US" sz="2000">
                <a:solidFill>
                  <a:schemeClr val="tx1"/>
                </a:solidFill>
              </a:rPr>
              <a:t>和</a:t>
            </a:r>
            <a:r>
              <a:rPr lang="zh-CN" altLang="en-US" sz="2000" u="sng">
                <a:solidFill>
                  <a:srgbClr val="FF0000"/>
                </a:solidFill>
              </a:rPr>
              <a:t>反馈延时环节</a:t>
            </a:r>
            <a:r>
              <a:rPr lang="zh-CN" altLang="en-US" sz="2000">
                <a:solidFill>
                  <a:schemeClr val="tx1"/>
                </a:solidFill>
              </a:rPr>
              <a:t>组成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应用：</a:t>
            </a:r>
          </a:p>
          <a:p>
            <a:r>
              <a:rPr lang="zh-CN" altLang="en-US" sz="2000">
                <a:solidFill>
                  <a:srgbClr val="FF0000"/>
                </a:solidFill>
              </a:rPr>
              <a:t>可以作时钟信号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第十章 </a:t>
            </a:r>
            <a:r>
              <a:rPr lang="en-US" altLang="zh-CN"/>
              <a:t>ADC</a:t>
            </a:r>
            <a:r>
              <a:t>与</a:t>
            </a:r>
            <a:r>
              <a:rPr lang="en-US" altLang="zh-CN"/>
              <a:t>DAC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44855" y="1548765"/>
            <a:ext cx="90728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DAC: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倒</a:t>
            </a:r>
            <a:r>
              <a:rPr lang="en-US" altLang="zh-CN" sz="2000">
                <a:solidFill>
                  <a:schemeClr val="tx1"/>
                </a:solidFill>
              </a:rPr>
              <a:t>T</a:t>
            </a:r>
            <a:r>
              <a:rPr lang="zh-CN" altLang="en-US" sz="2000">
                <a:solidFill>
                  <a:schemeClr val="tx1"/>
                </a:solidFill>
              </a:rPr>
              <a:t>形：</a:t>
            </a: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以</a:t>
            </a:r>
            <a:r>
              <a:rPr lang="en-US" altLang="zh-CN" sz="2000">
                <a:solidFill>
                  <a:schemeClr val="tx1"/>
                </a:solidFill>
              </a:rPr>
              <a:t>8</a:t>
            </a:r>
            <a:r>
              <a:rPr lang="zh-CN" altLang="en-US" sz="2000">
                <a:solidFill>
                  <a:schemeClr val="tx1"/>
                </a:solidFill>
              </a:rPr>
              <a:t>位</a:t>
            </a:r>
            <a:r>
              <a:rPr lang="en-US" altLang="zh-CN" sz="2000">
                <a:solidFill>
                  <a:schemeClr val="tx1"/>
                </a:solidFill>
              </a:rPr>
              <a:t>D/A</a:t>
            </a:r>
            <a:r>
              <a:rPr lang="zh-CN" altLang="en-US" sz="2000">
                <a:solidFill>
                  <a:schemeClr val="tx1"/>
                </a:solidFill>
              </a:rPr>
              <a:t>为例：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单极性：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双极性</a:t>
            </a:r>
            <a:r>
              <a:rPr lang="en-US" altLang="zh-CN" sz="2000">
                <a:solidFill>
                  <a:schemeClr val="tx1"/>
                </a:solidFill>
              </a:rPr>
              <a:t>(-1/2V</a:t>
            </a:r>
            <a:r>
              <a:rPr lang="en-US" altLang="zh-CN" sz="2000" baseline="-25000">
                <a:solidFill>
                  <a:schemeClr val="tx1"/>
                </a:solidFill>
              </a:rPr>
              <a:t>REF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分辨率：</a:t>
            </a: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转换精度：误差的最大值（误差分类：比例系数误差；失调误差；非线性误差）</a:t>
            </a: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应用：增益放大电路、</a:t>
            </a:r>
            <a:r>
              <a:rPr lang="zh-CN" altLang="en-US" sz="2000" u="sng">
                <a:solidFill>
                  <a:srgbClr val="FF0000"/>
                </a:solidFill>
              </a:rPr>
              <a:t>脉冲波形产生电路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22755" y="1680210"/>
          <a:ext cx="345249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4" imgW="1777365" imgH="444500" progId="Equation.KSEE3">
                  <p:embed/>
                </p:oleObj>
              </mc:Choice>
              <mc:Fallback>
                <p:oleObj r:id="rId4" imgW="1777365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755" y="1680210"/>
                        <a:ext cx="345249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8640" y="2860040"/>
          <a:ext cx="2143760" cy="83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6" imgW="1016000" imgH="393700" progId="Equation.KSEE3">
                  <p:embed/>
                </p:oleObj>
              </mc:Choice>
              <mc:Fallback>
                <p:oleObj r:id="rId6" imgW="1016000" imgH="3937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8640" y="2860040"/>
                        <a:ext cx="2143760" cy="830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04490" y="3771900"/>
          <a:ext cx="2920365" cy="83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8" imgW="1384300" imgH="393700" progId="Equation.KSEE3">
                  <p:embed/>
                </p:oleObj>
              </mc:Choice>
              <mc:Fallback>
                <p:oleObj r:id="rId8" imgW="1384300" imgH="393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4490" y="3771900"/>
                        <a:ext cx="2920365" cy="830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8640" y="4695190"/>
          <a:ext cx="850265" cy="85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10" imgW="393700" imgH="393700" progId="Equation.KSEE3">
                  <p:embed/>
                </p:oleObj>
              </mc:Choice>
              <mc:Fallback>
                <p:oleObj r:id="rId10" imgW="393700" imgH="3937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18640" y="4695190"/>
                        <a:ext cx="850265" cy="850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7580" y="1680210"/>
            <a:ext cx="5701665" cy="2831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二、零碎考点</a:t>
            </a:r>
            <a:r>
              <a:rPr lang="en-US" altLang="zh-CN"/>
              <a:t>——</a:t>
            </a:r>
            <a:r>
              <a:t>第十章 </a:t>
            </a:r>
            <a:r>
              <a:rPr lang="en-US" altLang="zh-CN"/>
              <a:t>ADC</a:t>
            </a:r>
            <a:r>
              <a:t>与</a:t>
            </a:r>
            <a:r>
              <a:rPr lang="en-US" altLang="zh-CN"/>
              <a:t>DAC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77240" y="1079500"/>
            <a:ext cx="87879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ADC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、过程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取样：取样信号频率</a:t>
            </a:r>
            <a:r>
              <a:rPr lang="en-US" altLang="zh-CN" sz="2000" dirty="0">
                <a:solidFill>
                  <a:schemeClr val="tx1"/>
                </a:solidFill>
              </a:rPr>
              <a:t>f</a:t>
            </a:r>
            <a:r>
              <a:rPr lang="en-US" altLang="zh-CN" sz="2000" baseline="-25000" dirty="0">
                <a:solidFill>
                  <a:schemeClr val="tx1"/>
                </a:solidFill>
              </a:rPr>
              <a:t>s</a:t>
            </a:r>
            <a:r>
              <a:rPr lang="zh-CN" altLang="en-US" sz="2000" dirty="0">
                <a:solidFill>
                  <a:schemeClr val="tx1"/>
                </a:solidFill>
              </a:rPr>
              <a:t>，输入信号最高频率分量</a:t>
            </a:r>
            <a:r>
              <a:rPr lang="en-US" altLang="zh-CN" sz="2000" dirty="0" err="1">
                <a:solidFill>
                  <a:schemeClr val="tx1"/>
                </a:solidFill>
              </a:rPr>
              <a:t>f</a:t>
            </a:r>
            <a:r>
              <a:rPr lang="en-US" altLang="zh-CN" sz="2000" baseline="-25000" dirty="0" err="1">
                <a:solidFill>
                  <a:schemeClr val="tx1"/>
                </a:solidFill>
              </a:rPr>
              <a:t>imax</a:t>
            </a:r>
            <a:r>
              <a:rPr lang="zh-CN" altLang="en-US" sz="2000" dirty="0">
                <a:solidFill>
                  <a:schemeClr val="tx1"/>
                </a:solidFill>
              </a:rPr>
              <a:t>，要求：</a:t>
            </a:r>
            <a:r>
              <a:rPr lang="en-US" altLang="zh-CN" sz="2000" b="1" dirty="0">
                <a:solidFill>
                  <a:srgbClr val="FF0000"/>
                </a:solidFill>
              </a:rPr>
              <a:t>f</a:t>
            </a:r>
            <a:r>
              <a:rPr lang="en-US" altLang="zh-CN" sz="2000" b="1" baseline="-25000" dirty="0">
                <a:solidFill>
                  <a:srgbClr val="FF0000"/>
                </a:solidFill>
              </a:rPr>
              <a:t>s</a:t>
            </a:r>
            <a:r>
              <a:rPr lang="en-US" altLang="zh-CN" sz="2000" b="1" dirty="0">
                <a:solidFill>
                  <a:srgbClr val="FF0000"/>
                </a:solidFill>
              </a:rPr>
              <a:t>≥2f</a:t>
            </a:r>
            <a:r>
              <a:rPr lang="en-US" altLang="zh-CN" sz="2000" b="1" baseline="-25000" dirty="0">
                <a:solidFill>
                  <a:srgbClr val="FF0000"/>
                </a:solidFill>
              </a:rPr>
              <a:t>imax</a:t>
            </a:r>
            <a:endParaRPr lang="zh-CN" altLang="en-US" sz="2000" b="1" baseline="-25000" dirty="0">
              <a:solidFill>
                <a:srgbClr val="FF0000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保持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量化：量化误差ε属于原理误差，无法消除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chemeClr val="tx1"/>
                </a:solidFill>
              </a:rPr>
              <a:t>舍尾取整</a:t>
            </a:r>
            <a:r>
              <a:rPr lang="en-US" altLang="zh-CN" sz="2000" dirty="0">
                <a:solidFill>
                  <a:schemeClr val="tx1"/>
                </a:solidFill>
              </a:rPr>
              <a:t>|</a:t>
            </a:r>
            <a:r>
              <a:rPr lang="en-US" altLang="zh-CN" sz="2000" dirty="0" err="1">
                <a:solidFill>
                  <a:schemeClr val="tx1"/>
                </a:solidFill>
              </a:rPr>
              <a:t>ε</a:t>
            </a:r>
            <a:r>
              <a:rPr lang="en-US" altLang="zh-CN" sz="2000" baseline="-25000" dirty="0" err="1">
                <a:solidFill>
                  <a:schemeClr val="tx1"/>
                </a:solidFill>
              </a:rPr>
              <a:t>max</a:t>
            </a:r>
            <a:r>
              <a:rPr lang="en-US" altLang="zh-CN" sz="2000" dirty="0">
                <a:solidFill>
                  <a:schemeClr val="tx1"/>
                </a:solidFill>
              </a:rPr>
              <a:t>|=1LSB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chemeClr val="tx1"/>
                </a:solidFill>
              </a:rPr>
              <a:t>四舍五入</a:t>
            </a:r>
            <a:r>
              <a:rPr lang="en-US" altLang="zh-CN" sz="2000" dirty="0">
                <a:solidFill>
                  <a:schemeClr val="tx1"/>
                </a:solidFill>
              </a:rPr>
              <a:t>|</a:t>
            </a:r>
            <a:r>
              <a:rPr lang="en-US" altLang="zh-CN" sz="2000" dirty="0" err="1">
                <a:solidFill>
                  <a:schemeClr val="tx1"/>
                </a:solidFill>
              </a:rPr>
              <a:t>ε</a:t>
            </a:r>
            <a:r>
              <a:rPr lang="en-US" altLang="zh-CN" sz="2000" baseline="-25000" dirty="0" err="1">
                <a:solidFill>
                  <a:schemeClr val="tx1"/>
                </a:solidFill>
              </a:rPr>
              <a:t>max</a:t>
            </a:r>
            <a:r>
              <a:rPr lang="en-US" altLang="zh-CN" sz="2000" dirty="0">
                <a:solidFill>
                  <a:schemeClr val="tx1"/>
                </a:solidFill>
              </a:rPr>
              <a:t>|=1/2LSB</a:t>
            </a:r>
            <a:r>
              <a:rPr lang="zh-CN" altLang="en-US" sz="2000" dirty="0">
                <a:solidFill>
                  <a:schemeClr val="tx1"/>
                </a:solidFill>
              </a:rPr>
              <a:t>（误差更小）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编码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		</a:t>
            </a:r>
            <a:r>
              <a:rPr lang="zh-CN" altLang="en-US" sz="2000" u="sng" dirty="0">
                <a:solidFill>
                  <a:srgbClr val="FF0000"/>
                </a:solidFill>
              </a:rPr>
              <a:t>并行比较型</a:t>
            </a:r>
            <a:r>
              <a:rPr lang="en-US" altLang="zh-CN" sz="2000" u="sng" dirty="0">
                <a:solidFill>
                  <a:srgbClr val="FF0000"/>
                </a:solidFill>
              </a:rPr>
              <a:t>A/D</a:t>
            </a:r>
            <a:r>
              <a:rPr lang="zh-CN" altLang="en-US" sz="2000" u="sng" dirty="0">
                <a:solidFill>
                  <a:srgbClr val="FF0000"/>
                </a:solidFill>
              </a:rPr>
              <a:t>：最快，复杂度最高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chemeClr val="tx1"/>
                </a:solidFill>
              </a:rPr>
              <a:t>直接</a:t>
            </a:r>
            <a:r>
              <a:rPr lang="en-US" altLang="zh-CN" sz="2000" dirty="0">
                <a:solidFill>
                  <a:schemeClr val="tx1"/>
                </a:solidFill>
              </a:rPr>
              <a:t>A/D	</a:t>
            </a:r>
            <a:r>
              <a:rPr lang="zh-CN" altLang="en-US" sz="2000" dirty="0">
                <a:solidFill>
                  <a:schemeClr val="tx1"/>
                </a:solidFill>
              </a:rPr>
              <a:t>逐次比较型</a:t>
            </a:r>
            <a:r>
              <a:rPr lang="en-US" altLang="zh-CN" sz="2000" dirty="0">
                <a:solidFill>
                  <a:schemeClr val="tx1"/>
                </a:solidFill>
              </a:rPr>
              <a:t>A/D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A/D</a:t>
            </a:r>
            <a:r>
              <a:rPr lang="zh-CN" altLang="en-US" sz="2000" dirty="0">
                <a:solidFill>
                  <a:schemeClr val="tx1"/>
                </a:solidFill>
              </a:rPr>
              <a:t>分类</a:t>
            </a:r>
            <a:r>
              <a:rPr lang="en-US" altLang="zh-CN" sz="2000" dirty="0">
                <a:solidFill>
                  <a:schemeClr val="tx1"/>
                </a:solidFill>
              </a:rPr>
              <a:t>	   (</a:t>
            </a:r>
            <a:r>
              <a:rPr lang="zh-CN" altLang="en-US" sz="2000" dirty="0">
                <a:solidFill>
                  <a:schemeClr val="tx1"/>
                </a:solidFill>
              </a:rPr>
              <a:t>快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zh-CN" altLang="en-US" sz="2000" dirty="0">
                <a:solidFill>
                  <a:schemeClr val="tx1"/>
                </a:solidFill>
              </a:rPr>
              <a:t>间接</a:t>
            </a:r>
            <a:r>
              <a:rPr lang="en-US" altLang="zh-CN" sz="2000" dirty="0">
                <a:solidFill>
                  <a:schemeClr val="tx1"/>
                </a:solidFill>
              </a:rPr>
              <a:t>A/D	:</a:t>
            </a:r>
            <a:r>
              <a:rPr lang="zh-CN" altLang="en-US" sz="2000" dirty="0">
                <a:solidFill>
                  <a:schemeClr val="tx1"/>
                </a:solidFill>
              </a:rPr>
              <a:t>双积分型</a:t>
            </a:r>
            <a:r>
              <a:rPr lang="en-US" altLang="zh-CN" sz="2000" dirty="0">
                <a:solidFill>
                  <a:schemeClr val="tx1"/>
                </a:solidFill>
              </a:rPr>
              <a:t>A/D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zh-CN" altLang="en-US" sz="2000" u="sng" dirty="0">
                <a:solidFill>
                  <a:srgbClr val="FF0000"/>
                </a:solidFill>
              </a:rPr>
              <a:t>最慢</a:t>
            </a:r>
            <a:r>
              <a:rPr lang="zh-CN" altLang="en-US" sz="2000" dirty="0">
                <a:solidFill>
                  <a:schemeClr val="tx1"/>
                </a:solidFill>
              </a:rPr>
              <a:t>，抗工频干扰强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		   (</a:t>
            </a:r>
            <a:r>
              <a:rPr lang="zh-CN" altLang="en-US" sz="2000" dirty="0">
                <a:solidFill>
                  <a:schemeClr val="tx1"/>
                </a:solidFill>
              </a:rPr>
              <a:t>慢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、分辨率：</a:t>
            </a:r>
          </a:p>
          <a:p>
            <a:pPr algn="l"/>
            <a:endParaRPr lang="zh-CN" altLang="en-US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u="sng" dirty="0">
                <a:solidFill>
                  <a:srgbClr val="FF0000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位并行比较型</a:t>
            </a:r>
            <a:r>
              <a:rPr lang="en-US" altLang="zh-CN" sz="2000" dirty="0">
                <a:solidFill>
                  <a:schemeClr val="tx1"/>
                </a:solidFill>
              </a:rPr>
              <a:t>A/D</a:t>
            </a:r>
            <a:r>
              <a:rPr lang="zh-CN" altLang="en-US" sz="2000" dirty="0">
                <a:solidFill>
                  <a:schemeClr val="tx1"/>
                </a:solidFill>
              </a:rPr>
              <a:t>要</a:t>
            </a:r>
            <a:r>
              <a:rPr lang="en-US" altLang="zh-CN" sz="2000" u="sng" dirty="0">
                <a:solidFill>
                  <a:srgbClr val="FF0000"/>
                </a:solidFill>
              </a:rPr>
              <a:t>2</a:t>
            </a:r>
            <a:r>
              <a:rPr lang="en-US" altLang="zh-CN" sz="2000" u="sng" baseline="30000" dirty="0">
                <a:solidFill>
                  <a:srgbClr val="FF0000"/>
                </a:solidFill>
              </a:rPr>
              <a:t>n</a:t>
            </a:r>
            <a:r>
              <a:rPr lang="en-US" altLang="zh-CN" sz="2000" u="sng" dirty="0">
                <a:solidFill>
                  <a:srgbClr val="FF0000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个比较器和触发器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5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u="sng" dirty="0">
                <a:solidFill>
                  <a:srgbClr val="FF0000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位逐次比较型</a:t>
            </a:r>
            <a:r>
              <a:rPr lang="en-US" altLang="zh-CN" sz="2000" dirty="0">
                <a:solidFill>
                  <a:schemeClr val="tx1"/>
                </a:solidFill>
              </a:rPr>
              <a:t>A/D</a:t>
            </a:r>
            <a:r>
              <a:rPr lang="zh-CN" altLang="en-US" sz="2000" dirty="0">
                <a:solidFill>
                  <a:schemeClr val="tx1"/>
                </a:solidFill>
              </a:rPr>
              <a:t>每转换一次至少经过</a:t>
            </a:r>
            <a:r>
              <a:rPr lang="en-US" altLang="zh-CN" sz="2000" u="sng" dirty="0">
                <a:solidFill>
                  <a:srgbClr val="FF0000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个时钟周期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410460" y="4307840"/>
            <a:ext cx="144145" cy="629920"/>
          </a:xfrm>
          <a:prstGeom prst="leftBrace">
            <a:avLst>
              <a:gd name="adj1" fmla="val 208403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024630" y="3982720"/>
            <a:ext cx="410210" cy="468630"/>
          </a:xfrm>
          <a:prstGeom prst="leftBrace">
            <a:avLst>
              <a:gd name="adj1" fmla="val 208403"/>
              <a:gd name="adj2" fmla="val 73577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905" y="2487295"/>
            <a:ext cx="3015615" cy="404114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427130"/>
              </p:ext>
            </p:extLst>
          </p:nvPr>
        </p:nvGraphicFramePr>
        <p:xfrm>
          <a:off x="2296795" y="5228090"/>
          <a:ext cx="476948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5" imgW="2540000" imgH="405765" progId="Equation.KSEE3">
                  <p:embed/>
                </p:oleObj>
              </mc:Choice>
              <mc:Fallback>
                <p:oleObj r:id="rId5" imgW="2540000" imgH="4057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6795" y="5228090"/>
                        <a:ext cx="4769485" cy="762000"/>
                      </a:xfrm>
                      <a:prstGeom prst="rect">
                        <a:avLst/>
                      </a:prstGeom>
                      <a:noFill/>
                      <a:ln w="4762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第一章 概论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7900" y="1255395"/>
            <a:ext cx="4124960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+mn-ea"/>
              </a:rPr>
              <a:t>◎</a:t>
            </a:r>
            <a:r>
              <a:rPr lang="zh-CN" altLang="en-US" sz="2800">
                <a:latin typeface="+mn-ea"/>
              </a:rPr>
              <a:t>数制转换</a:t>
            </a:r>
          </a:p>
          <a:p>
            <a:r>
              <a:rPr lang="zh-CN" altLang="en-US" sz="2800">
                <a:latin typeface="+mn-ea"/>
              </a:rPr>
              <a:t>整数转换</a:t>
            </a:r>
          </a:p>
          <a:p>
            <a:r>
              <a:rPr lang="zh-CN" altLang="en-US" sz="2800">
                <a:latin typeface="+mn-ea"/>
              </a:rPr>
              <a:t>十进制小数转二进制小数</a:t>
            </a:r>
          </a:p>
          <a:p>
            <a:endParaRPr lang="zh-CN" altLang="en-US" sz="2800">
              <a:latin typeface="+mn-ea"/>
            </a:endParaRPr>
          </a:p>
          <a:p>
            <a:endParaRPr lang="zh-CN" altLang="en-US" sz="2800">
              <a:latin typeface="+mn-ea"/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5" y="4903470"/>
            <a:ext cx="9182100" cy="161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435" y="2094230"/>
            <a:ext cx="5803900" cy="2809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7240" y="121539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43280" y="1544320"/>
            <a:ext cx="8361680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/>
              <a:t>数电课程考试题型：</a:t>
            </a:r>
          </a:p>
          <a:p>
            <a:pPr algn="l"/>
            <a:r>
              <a:rPr lang="zh-CN" altLang="en-US" sz="2800"/>
              <a:t>一、填空题；</a:t>
            </a:r>
          </a:p>
          <a:p>
            <a:pPr algn="l"/>
            <a:r>
              <a:rPr lang="zh-CN" altLang="en-US" sz="2800"/>
              <a:t>二、逻辑化简（代数法、卡诺图法）；</a:t>
            </a:r>
          </a:p>
          <a:p>
            <a:pPr algn="l"/>
            <a:r>
              <a:rPr lang="zh-CN" altLang="en-US" sz="2800"/>
              <a:t>三、根据电路（组合或时序）以及输入信号画波形；</a:t>
            </a:r>
          </a:p>
          <a:p>
            <a:pPr algn="l"/>
            <a:r>
              <a:rPr lang="zh-CN" altLang="en-US" sz="2800"/>
              <a:t>四、组合逻辑电路设计与分析；</a:t>
            </a:r>
          </a:p>
          <a:p>
            <a:pPr algn="l"/>
            <a:r>
              <a:rPr lang="zh-CN" altLang="en-US" sz="2800"/>
              <a:t>五、时序逻辑电路设计与分析（含verilog语言）；</a:t>
            </a:r>
          </a:p>
          <a:p>
            <a:pPr algn="l"/>
            <a:r>
              <a:rPr lang="zh-CN" altLang="en-US" sz="2800"/>
              <a:t>六、综合应用题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60" y="1079500"/>
            <a:ext cx="8919845" cy="5710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235" y="1679575"/>
            <a:ext cx="4732655" cy="5031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60" y="1079500"/>
            <a:ext cx="8919845" cy="5710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05" y="633095"/>
            <a:ext cx="5273040" cy="6156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395" y="1079500"/>
            <a:ext cx="8919845" cy="57105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55360" y="3830320"/>
            <a:ext cx="955040" cy="57912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72560" y="3830320"/>
            <a:ext cx="1036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三态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60" y="1079500"/>
            <a:ext cx="8919845" cy="571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31840" y="2830830"/>
            <a:ext cx="3605530" cy="1568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输入低电平：</a:t>
            </a:r>
            <a:r>
              <a:rPr lang="en-US" altLang="zh-CN" sz="2400">
                <a:solidFill>
                  <a:srgbClr val="FF0000"/>
                </a:solidFill>
              </a:rPr>
              <a:t>0~0.8V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输入高电平：</a:t>
            </a:r>
            <a:r>
              <a:rPr lang="en-US" altLang="zh-CN" sz="2400">
                <a:solidFill>
                  <a:srgbClr val="FF0000"/>
                </a:solidFill>
              </a:rPr>
              <a:t>2.0~3.3V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输出低电平：</a:t>
            </a:r>
            <a:r>
              <a:rPr lang="en-US" altLang="zh-CN" sz="2400">
                <a:solidFill>
                  <a:srgbClr val="FF0000"/>
                </a:solidFill>
              </a:rPr>
              <a:t>0~0.2V</a:t>
            </a:r>
          </a:p>
          <a:p>
            <a:r>
              <a:rPr lang="zh-CN" altLang="en-US" sz="2400">
                <a:solidFill>
                  <a:srgbClr val="FF0000"/>
                </a:solidFill>
              </a:rPr>
              <a:t>输出高电平：</a:t>
            </a:r>
            <a:r>
              <a:rPr lang="en-US" altLang="zh-CN" sz="2400">
                <a:solidFill>
                  <a:srgbClr val="FF0000"/>
                </a:solidFill>
              </a:rPr>
              <a:t>3.1~3.3V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96560" y="5374640"/>
            <a:ext cx="382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0		     </a:t>
            </a:r>
            <a:r>
              <a:rPr lang="zh-CN" altLang="en-US">
                <a:solidFill>
                  <a:srgbClr val="FF0000"/>
                </a:solidFill>
              </a:rPr>
              <a:t>未定义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10080" y="5374640"/>
            <a:ext cx="1103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3.1~3.3V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60" y="1079500"/>
            <a:ext cx="8919845" cy="5710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9760" y="6268720"/>
            <a:ext cx="107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悬空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1970" y="1079500"/>
            <a:ext cx="8608060" cy="56502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46240" y="1005840"/>
            <a:ext cx="650240" cy="4165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178300" y="1554480"/>
            <a:ext cx="2567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(65)</a:t>
            </a:r>
            <a:r>
              <a:rPr lang="en-US" altLang="zh-CN" sz="2400" baseline="-25000">
                <a:solidFill>
                  <a:srgbClr val="FF0000"/>
                </a:solidFill>
              </a:rPr>
              <a:t>D</a:t>
            </a:r>
            <a:r>
              <a:rPr lang="en-US" altLang="zh-CN" sz="2400">
                <a:solidFill>
                  <a:srgbClr val="FF0000"/>
                </a:solidFill>
              </a:rPr>
              <a:t>=(1000001)</a:t>
            </a:r>
            <a:r>
              <a:rPr lang="en-US" altLang="zh-CN" sz="2400" baseline="-250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94000" y="1422400"/>
            <a:ext cx="336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0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1970" y="1079500"/>
            <a:ext cx="8608060" cy="565023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8321040" y="2174240"/>
            <a:ext cx="365760" cy="43688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2611120"/>
            <a:ext cx="3457575" cy="3429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1970" y="1079500"/>
            <a:ext cx="8608060" cy="565023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471920" y="29527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015" y="3412490"/>
            <a:ext cx="3314700" cy="305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1970" y="1079500"/>
            <a:ext cx="8608060" cy="565023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283200" y="4399280"/>
            <a:ext cx="1554480" cy="13823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第一章 概论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1500" y="1255395"/>
            <a:ext cx="4124960" cy="510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>
              <a:latin typeface="+mn-ea"/>
            </a:endParaRP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>
                <a:latin typeface="+mn-ea"/>
                <a:sym typeface="+mn-ea"/>
              </a:rPr>
              <a:t>格雷码与二进制的转换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二进制转格雷码：</a:t>
            </a:r>
          </a:p>
          <a:p>
            <a:pPr algn="l"/>
            <a:endParaRPr lang="zh-CN" altLang="en-US" sz="2800">
              <a:sym typeface="+mn-ea"/>
            </a:endParaRPr>
          </a:p>
          <a:p>
            <a:pPr algn="l"/>
            <a:endParaRPr lang="zh-CN" altLang="en-US" sz="2800">
              <a:sym typeface="+mn-ea"/>
            </a:endParaRPr>
          </a:p>
          <a:p>
            <a:pPr algn="l"/>
            <a:endParaRPr lang="zh-CN" altLang="en-US" sz="2800">
              <a:sym typeface="+mn-ea"/>
            </a:endParaRPr>
          </a:p>
          <a:p>
            <a:pPr algn="l"/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格雷码转二进制：</a:t>
            </a:r>
          </a:p>
          <a:p>
            <a:pPr algn="l"/>
            <a:endParaRPr lang="zh-CN" altLang="en-US" sz="2800">
              <a:latin typeface="+mn-ea"/>
            </a:endParaRPr>
          </a:p>
          <a:p>
            <a:endParaRPr lang="zh-CN" altLang="en-US" sz="2800">
              <a:latin typeface="+mn-ea"/>
            </a:endParaRPr>
          </a:p>
          <a:p>
            <a:endParaRPr lang="zh-CN" altLang="en-US" sz="2800">
              <a:latin typeface="+mn-ea"/>
            </a:endParaRPr>
          </a:p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684780"/>
            <a:ext cx="5243830" cy="1487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779645"/>
            <a:ext cx="5982970" cy="1583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52895" y="1255395"/>
            <a:ext cx="5734685" cy="488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>
              <a:latin typeface="+mn-ea"/>
            </a:endParaRP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>
                <a:latin typeface="+mn-ea"/>
                <a:sym typeface="+mn-ea"/>
              </a:rPr>
              <a:t>十进制转</a:t>
            </a:r>
            <a:r>
              <a:rPr lang="en-US" altLang="zh-CN" sz="2800">
                <a:latin typeface="+mn-ea"/>
                <a:sym typeface="+mn-ea"/>
              </a:rPr>
              <a:t>8421BCD</a:t>
            </a:r>
            <a:endParaRPr lang="zh-CN" altLang="en-US" sz="2800"/>
          </a:p>
          <a:p>
            <a:pPr algn="l"/>
            <a:r>
              <a:rPr lang="zh-CN" altLang="en-US" sz="2400">
                <a:sym typeface="+mn-ea"/>
              </a:rPr>
              <a:t>例如</a:t>
            </a:r>
            <a:r>
              <a:rPr lang="en-US" altLang="zh-CN" sz="2400">
                <a:sym typeface="+mn-ea"/>
              </a:rPr>
              <a:t>:(157.63)</a:t>
            </a:r>
            <a:r>
              <a:rPr lang="en-US" altLang="zh-CN" sz="2400" baseline="-25000">
                <a:sym typeface="+mn-ea"/>
              </a:rPr>
              <a:t>D</a:t>
            </a:r>
            <a:r>
              <a:rPr lang="zh-CN" altLang="en-US" sz="2400">
                <a:sym typeface="+mn-ea"/>
              </a:rPr>
              <a:t>的</a:t>
            </a:r>
            <a:r>
              <a:rPr lang="en-US" altLang="zh-CN" sz="2400">
                <a:sym typeface="+mn-ea"/>
              </a:rPr>
              <a:t>8421BCD</a:t>
            </a:r>
            <a:r>
              <a:rPr lang="zh-CN" altLang="en-US" sz="2400">
                <a:sym typeface="+mn-ea"/>
              </a:rPr>
              <a:t>码</a:t>
            </a:r>
          </a:p>
          <a:p>
            <a:pPr algn="l"/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1→(0001)</a:t>
            </a:r>
            <a:r>
              <a:rPr lang="en-US" altLang="zh-CN" sz="2400" baseline="-25000">
                <a:sym typeface="+mn-ea"/>
              </a:rPr>
              <a:t>8421BCD</a:t>
            </a:r>
          </a:p>
          <a:p>
            <a:pPr algn="l"/>
            <a:r>
              <a:rPr lang="en-US" altLang="zh-CN" sz="2400">
                <a:sym typeface="+mn-ea"/>
              </a:rPr>
              <a:t>5→(0101)</a:t>
            </a:r>
            <a:r>
              <a:rPr lang="en-US" altLang="zh-CN" sz="2400" baseline="-25000">
                <a:sym typeface="+mn-ea"/>
              </a:rPr>
              <a:t>8421BCD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7→(0111)</a:t>
            </a:r>
            <a:r>
              <a:rPr lang="en-US" altLang="zh-CN" sz="2400" baseline="-25000">
                <a:sym typeface="+mn-ea"/>
              </a:rPr>
              <a:t>8421BCD</a:t>
            </a:r>
            <a:endParaRPr lang="zh-CN" altLang="en-US" sz="2400">
              <a:sym typeface="+mn-ea"/>
            </a:endParaRPr>
          </a:p>
          <a:p>
            <a:pPr algn="l"/>
            <a:r>
              <a:rPr lang="en-US" altLang="zh-CN" sz="2400">
                <a:sym typeface="+mn-ea"/>
              </a:rPr>
              <a:t>6→(0110)</a:t>
            </a:r>
            <a:r>
              <a:rPr lang="en-US" altLang="zh-CN" sz="2400" baseline="-25000">
                <a:sym typeface="+mn-ea"/>
              </a:rPr>
              <a:t>8421BCD</a:t>
            </a:r>
          </a:p>
          <a:p>
            <a:pPr algn="l"/>
            <a:r>
              <a:rPr lang="en-US" altLang="zh-CN" sz="2400">
                <a:sym typeface="+mn-ea"/>
              </a:rPr>
              <a:t>3→(0011)</a:t>
            </a:r>
            <a:r>
              <a:rPr lang="en-US" altLang="zh-CN" sz="2400" baseline="-25000">
                <a:sym typeface="+mn-ea"/>
              </a:rPr>
              <a:t>8421BCD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所以</a:t>
            </a:r>
            <a:r>
              <a:rPr lang="en-US" altLang="zh-CN" sz="2400">
                <a:sym typeface="+mn-ea"/>
              </a:rPr>
              <a:t>(157.63)</a:t>
            </a:r>
            <a:r>
              <a:rPr lang="en-US" altLang="zh-CN" sz="2400" baseline="-25000">
                <a:sym typeface="+mn-ea"/>
              </a:rPr>
              <a:t>D</a:t>
            </a:r>
            <a:r>
              <a:rPr lang="zh-CN" altLang="en-US" sz="2400">
                <a:sym typeface="+mn-ea"/>
              </a:rPr>
              <a:t>可以写为</a:t>
            </a:r>
          </a:p>
          <a:p>
            <a:pPr algn="l"/>
            <a:endParaRPr lang="en-US" altLang="zh-CN" sz="2400" baseline="-25000">
              <a:sym typeface="+mn-ea"/>
            </a:endParaRPr>
          </a:p>
          <a:p>
            <a:pPr algn="l"/>
            <a:r>
              <a:rPr lang="en-US" altLang="zh-CN" sz="2400"/>
              <a:t>(0001 0101 0111.0110 0011)</a:t>
            </a:r>
            <a:r>
              <a:rPr lang="en-US" altLang="zh-CN" sz="2400" baseline="-25000"/>
              <a:t>8421BCD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1970" y="1079500"/>
            <a:ext cx="8608060" cy="565023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46960" y="5872480"/>
            <a:ext cx="67703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6'h25=2*16+5*1=(37)</a:t>
            </a:r>
            <a:r>
              <a:rPr lang="en-US" altLang="zh-CN" sz="2800" baseline="-25000">
                <a:solidFill>
                  <a:srgbClr val="FF0000"/>
                </a:solidFill>
              </a:rPr>
              <a:t>D</a:t>
            </a:r>
            <a:r>
              <a:rPr lang="en-US" altLang="zh-CN" sz="2800">
                <a:solidFill>
                  <a:srgbClr val="FF0000"/>
                </a:solidFill>
              </a:rPr>
              <a:t>=(0011 0111)</a:t>
            </a:r>
            <a:r>
              <a:rPr lang="en-US" altLang="zh-CN" sz="2800" baseline="-25000">
                <a:solidFill>
                  <a:srgbClr val="FF0000"/>
                </a:solidFill>
              </a:rPr>
              <a:t>8421BCD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205" y="1828800"/>
            <a:ext cx="9870440" cy="3482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34840" y="2189480"/>
            <a:ext cx="979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en-US" altLang="zh-CN" sz="2400" baseline="30000">
                <a:solidFill>
                  <a:srgbClr val="FF0000"/>
                </a:solidFill>
              </a:rPr>
              <a:t>4</a:t>
            </a:r>
            <a:r>
              <a:rPr lang="en-US" altLang="zh-CN" sz="2400">
                <a:solidFill>
                  <a:srgbClr val="FF0000"/>
                </a:solidFill>
              </a:rPr>
              <a:t>=16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205" y="1828800"/>
            <a:ext cx="9870440" cy="3482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79520" y="3198495"/>
            <a:ext cx="2166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en-US" altLang="zh-CN" sz="2400" baseline="30000">
                <a:solidFill>
                  <a:srgbClr val="FF0000"/>
                </a:solidFill>
              </a:rPr>
              <a:t>25</a:t>
            </a:r>
            <a:r>
              <a:rPr lang="zh-CN" altLang="en-US" sz="2400">
                <a:solidFill>
                  <a:srgbClr val="FF0000"/>
                </a:solidFill>
              </a:rPr>
              <a:t>＜</a:t>
            </a:r>
            <a:r>
              <a:rPr lang="en-US" altLang="zh-CN" sz="2400">
                <a:solidFill>
                  <a:srgbClr val="FF0000"/>
                </a:solidFill>
              </a:rPr>
              <a:t>50M</a:t>
            </a:r>
            <a:r>
              <a:rPr lang="zh-CN" altLang="en-US" sz="2400">
                <a:solidFill>
                  <a:srgbClr val="FF0000"/>
                </a:solidFill>
              </a:rPr>
              <a:t>＜</a:t>
            </a:r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en-US" altLang="zh-CN" sz="2400" baseline="30000">
                <a:solidFill>
                  <a:srgbClr val="FF0000"/>
                </a:solidFill>
              </a:rPr>
              <a:t>26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85" y="1393190"/>
            <a:ext cx="7193280" cy="1226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205" y="1828800"/>
            <a:ext cx="9870440" cy="3482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3680" y="4155440"/>
            <a:ext cx="3500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1/50*40%=0.008ms=8us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205" y="1828800"/>
            <a:ext cx="9870440" cy="3482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828800"/>
            <a:ext cx="6849745" cy="2654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955" y="1638300"/>
            <a:ext cx="10358120" cy="3176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5880" y="16383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整流器</a:t>
            </a:r>
          </a:p>
        </p:txBody>
      </p:sp>
      <p:sp>
        <p:nvSpPr>
          <p:cNvPr id="9" name="矩形 8"/>
          <p:cNvSpPr/>
          <p:nvPr/>
        </p:nvSpPr>
        <p:spPr>
          <a:xfrm>
            <a:off x="10591800" y="1638300"/>
            <a:ext cx="477520" cy="619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955" y="1638300"/>
            <a:ext cx="10358120" cy="3176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030" y="3704590"/>
            <a:ext cx="7825740" cy="1744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955" y="1638300"/>
            <a:ext cx="10358120" cy="3176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6480" y="4354830"/>
            <a:ext cx="24796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en-US" altLang="zh-CN" sz="2400" baseline="30000">
                <a:solidFill>
                  <a:srgbClr val="FF0000"/>
                </a:solidFill>
              </a:rPr>
              <a:t>9</a:t>
            </a:r>
            <a:r>
              <a:rPr lang="zh-CN" altLang="en-US" sz="2400">
                <a:solidFill>
                  <a:srgbClr val="FF0000"/>
                </a:solidFill>
              </a:rPr>
              <a:t>＜</a:t>
            </a:r>
            <a:r>
              <a:rPr lang="en-US" altLang="zh-CN" sz="2400">
                <a:solidFill>
                  <a:srgbClr val="FF0000"/>
                </a:solidFill>
              </a:rPr>
              <a:t>100/0.1</a:t>
            </a:r>
            <a:r>
              <a:rPr lang="zh-CN" altLang="en-US" sz="2400">
                <a:solidFill>
                  <a:srgbClr val="FF0000"/>
                </a:solidFill>
              </a:rPr>
              <a:t>＜</a:t>
            </a:r>
            <a:r>
              <a:rPr lang="en-US" altLang="zh-CN" sz="2400">
                <a:solidFill>
                  <a:srgbClr val="FF0000"/>
                </a:solidFill>
              </a:rPr>
              <a:t>2</a:t>
            </a:r>
            <a:r>
              <a:rPr lang="en-US" altLang="zh-CN" sz="2400" baseline="3000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05" y="3220085"/>
            <a:ext cx="5052060" cy="716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8975" y="1278890"/>
            <a:ext cx="7459980" cy="178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80" y="3244850"/>
            <a:ext cx="4583430" cy="1445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080" y="3244850"/>
            <a:ext cx="4254500" cy="3355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1610" y="1079500"/>
            <a:ext cx="9681210" cy="4795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82240" y="3608705"/>
            <a:ext cx="23552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</a:rPr>
              <a:t>1  0  0  1</a:t>
            </a:r>
          </a:p>
          <a:p>
            <a:r>
              <a:rPr lang="en-US" altLang="zh-CN" sz="3200">
                <a:solidFill>
                  <a:schemeClr val="accent1"/>
                </a:solidFill>
              </a:rPr>
              <a:t>1  0  0  0</a:t>
            </a:r>
          </a:p>
          <a:p>
            <a:r>
              <a:rPr lang="en-US" altLang="zh-CN" sz="3200">
                <a:solidFill>
                  <a:schemeClr val="accent1"/>
                </a:solidFill>
              </a:rPr>
              <a:t>1  0  0  0</a:t>
            </a:r>
          </a:p>
          <a:p>
            <a:r>
              <a:rPr lang="en-US" altLang="zh-CN" sz="3200">
                <a:solidFill>
                  <a:schemeClr val="accent1"/>
                </a:solidFill>
              </a:rPr>
              <a:t>1  0  0  1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82240" y="3653790"/>
            <a:ext cx="365760" cy="1971040"/>
          </a:xfrm>
          <a:prstGeom prst="round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/>
          <p:nvPr/>
        </p:nvSpPr>
        <p:spPr>
          <a:xfrm rot="1620000">
            <a:off x="1778000" y="3372485"/>
            <a:ext cx="1391920" cy="611505"/>
          </a:xfrm>
          <a:prstGeom prst="arc">
            <a:avLst>
              <a:gd name="adj1" fmla="val 16200000"/>
              <a:gd name="adj2" fmla="val 4762245"/>
            </a:avLst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 rot="18480000">
            <a:off x="1867535" y="5348605"/>
            <a:ext cx="1391920" cy="611505"/>
          </a:xfrm>
          <a:prstGeom prst="arc">
            <a:avLst>
              <a:gd name="adj1" fmla="val 16200000"/>
              <a:gd name="adj2" fmla="val 4762245"/>
            </a:avLst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/>
        </p:nvSpPr>
        <p:spPr>
          <a:xfrm rot="8100000">
            <a:off x="3864610" y="3252470"/>
            <a:ext cx="1391920" cy="611505"/>
          </a:xfrm>
          <a:prstGeom prst="arc">
            <a:avLst>
              <a:gd name="adj1" fmla="val 16200000"/>
              <a:gd name="adj2" fmla="val 4762245"/>
            </a:avLst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 rot="13320000">
            <a:off x="3878580" y="5392420"/>
            <a:ext cx="1391920" cy="611505"/>
          </a:xfrm>
          <a:prstGeom prst="arc">
            <a:avLst>
              <a:gd name="adj1" fmla="val 16200000"/>
              <a:gd name="adj2" fmla="val 4762245"/>
            </a:avLst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74970" y="3653790"/>
          <a:ext cx="3061335" cy="7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5" imgW="876300" imgH="215900" progId="Equation.KSEE3">
                  <p:embed/>
                </p:oleObj>
              </mc:Choice>
              <mc:Fallback>
                <p:oleObj r:id="rId5" imgW="876300" imgH="215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4970" y="3653790"/>
                        <a:ext cx="3061335" cy="75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第一章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7900" y="1255395"/>
            <a:ext cx="816673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>
              <a:latin typeface="+mn-ea"/>
            </a:endParaRP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原码反码补码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正数：原码</a:t>
            </a:r>
            <a:r>
              <a:rPr lang="en-US" altLang="zh-CN" sz="2800">
                <a:solidFill>
                  <a:schemeClr val="tx1"/>
                </a:solidFill>
                <a:latin typeface="+mn-ea"/>
                <a:sym typeface="+mn-ea"/>
              </a:rPr>
              <a:t>=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反码</a:t>
            </a:r>
            <a:r>
              <a:rPr lang="en-US" altLang="zh-CN" sz="2800">
                <a:solidFill>
                  <a:schemeClr val="tx1"/>
                </a:solidFill>
                <a:latin typeface="+mn-ea"/>
                <a:sym typeface="+mn-ea"/>
              </a:rPr>
              <a:t>=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补码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负数：原码数值位求反</a:t>
            </a:r>
            <a:r>
              <a:rPr lang="en-US" altLang="zh-CN" sz="2800">
                <a:solidFill>
                  <a:schemeClr val="tx1"/>
                </a:solidFill>
                <a:latin typeface="+mn-ea"/>
                <a:sym typeface="+mn-ea"/>
              </a:rPr>
              <a:t>→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反码，反码</a:t>
            </a:r>
            <a:r>
              <a:rPr lang="en-US" altLang="zh-CN" sz="2800">
                <a:solidFill>
                  <a:schemeClr val="tx1"/>
                </a:solidFill>
                <a:latin typeface="+mn-ea"/>
                <a:sym typeface="+mn-ea"/>
              </a:rPr>
              <a:t>+1→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补码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例如：</a:t>
            </a:r>
            <a:r>
              <a:rPr lang="zh-CN" altLang="en-US" sz="1400">
                <a:solidFill>
                  <a:schemeClr val="tx1"/>
                </a:solidFill>
                <a:latin typeface="+mn-ea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+mn-ea"/>
                <a:sym typeface="+mn-ea"/>
              </a:rPr>
              <a:t>负数：</a:t>
            </a:r>
            <a:r>
              <a:rPr lang="en-US" altLang="zh-CN" sz="2800">
                <a:solidFill>
                  <a:schemeClr val="tx1"/>
                </a:solidFill>
                <a:latin typeface="+mn-ea"/>
                <a:sym typeface="+mn-ea"/>
              </a:rPr>
              <a:t>1 110</a:t>
            </a:r>
            <a:endParaRPr lang="zh-CN" altLang="en-US" sz="280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en-US" altLang="zh-CN" sz="2800"/>
              <a:t>	  </a:t>
            </a:r>
            <a:r>
              <a:rPr lang="zh-CN" altLang="en-US" sz="2800"/>
              <a:t>反码：</a:t>
            </a:r>
            <a:r>
              <a:rPr lang="en-US" altLang="zh-CN" sz="2800"/>
              <a:t>1  001</a:t>
            </a:r>
          </a:p>
          <a:p>
            <a:pPr algn="l"/>
            <a:r>
              <a:rPr lang="en-US" altLang="zh-CN" sz="2800"/>
              <a:t>	  </a:t>
            </a:r>
            <a:r>
              <a:rPr lang="zh-CN" altLang="en-US" sz="2800"/>
              <a:t>补码：</a:t>
            </a:r>
            <a:r>
              <a:rPr lang="en-US" altLang="zh-CN" sz="2800"/>
              <a:t>1  010</a:t>
            </a: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en-US" altLang="zh-CN" sz="2800"/>
              <a:t>n</a:t>
            </a:r>
            <a:r>
              <a:rPr lang="zh-CN" altLang="en-US" sz="2800"/>
              <a:t>位带符号二进制数范围：</a:t>
            </a:r>
          </a:p>
          <a:p>
            <a:pPr algn="l"/>
            <a:r>
              <a:rPr lang="zh-CN" altLang="en-US" sz="2800">
                <a:latin typeface="+mn-ea"/>
                <a:cs typeface="+mn-ea"/>
              </a:rPr>
              <a:t>原码：</a:t>
            </a:r>
            <a:r>
              <a:rPr lang="en-US" altLang="zh-CN" sz="2800">
                <a:latin typeface="+mn-ea"/>
                <a:cs typeface="+mn-ea"/>
              </a:rPr>
              <a:t>-(2</a:t>
            </a:r>
            <a:r>
              <a:rPr lang="en-US" altLang="zh-CN" sz="2800" baseline="30000">
                <a:latin typeface="+mn-ea"/>
                <a:cs typeface="+mn-ea"/>
              </a:rPr>
              <a:t>n-1</a:t>
            </a:r>
            <a:r>
              <a:rPr lang="en-US" altLang="zh-CN" sz="2800">
                <a:latin typeface="+mn-ea"/>
                <a:cs typeface="+mn-ea"/>
              </a:rPr>
              <a:t>-1) ~ +(</a:t>
            </a:r>
            <a:r>
              <a:rPr lang="en-US" altLang="zh-CN" sz="2800">
                <a:latin typeface="+mn-ea"/>
                <a:cs typeface="+mn-ea"/>
                <a:sym typeface="+mn-ea"/>
              </a:rPr>
              <a:t>2</a:t>
            </a:r>
            <a:r>
              <a:rPr lang="en-US" altLang="zh-CN" sz="2800" baseline="30000">
                <a:latin typeface="+mn-ea"/>
                <a:cs typeface="+mn-ea"/>
                <a:sym typeface="+mn-ea"/>
              </a:rPr>
              <a:t>n-1</a:t>
            </a:r>
            <a:r>
              <a:rPr lang="en-US" altLang="zh-CN" sz="2800">
                <a:latin typeface="+mn-ea"/>
                <a:cs typeface="+mn-ea"/>
                <a:sym typeface="+mn-ea"/>
              </a:rPr>
              <a:t>-1</a:t>
            </a:r>
            <a:r>
              <a:rPr lang="en-US" altLang="zh-CN" sz="2800">
                <a:latin typeface="+mn-ea"/>
                <a:cs typeface="+mn-ea"/>
              </a:rPr>
              <a:t>)</a:t>
            </a:r>
          </a:p>
          <a:p>
            <a:pPr algn="l"/>
            <a:r>
              <a:rPr lang="zh-CN" altLang="en-US" sz="2800">
                <a:latin typeface="+mn-ea"/>
                <a:cs typeface="+mn-ea"/>
                <a:sym typeface="+mn-ea"/>
              </a:rPr>
              <a:t>反码：</a:t>
            </a:r>
            <a:r>
              <a:rPr lang="en-US" altLang="zh-CN" sz="2800">
                <a:latin typeface="+mn-ea"/>
                <a:cs typeface="+mn-ea"/>
                <a:sym typeface="+mn-ea"/>
              </a:rPr>
              <a:t>-(2</a:t>
            </a:r>
            <a:r>
              <a:rPr lang="en-US" altLang="zh-CN" sz="2800" baseline="30000">
                <a:latin typeface="+mn-ea"/>
                <a:cs typeface="+mn-ea"/>
                <a:sym typeface="+mn-ea"/>
              </a:rPr>
              <a:t>n-1</a:t>
            </a:r>
            <a:r>
              <a:rPr lang="en-US" altLang="zh-CN" sz="2800">
                <a:latin typeface="+mn-ea"/>
                <a:cs typeface="+mn-ea"/>
                <a:sym typeface="+mn-ea"/>
              </a:rPr>
              <a:t>-1) ~ +(2</a:t>
            </a:r>
            <a:r>
              <a:rPr lang="en-US" altLang="zh-CN" sz="2800" baseline="30000">
                <a:latin typeface="+mn-ea"/>
                <a:cs typeface="+mn-ea"/>
                <a:sym typeface="+mn-ea"/>
              </a:rPr>
              <a:t>n-1</a:t>
            </a:r>
            <a:r>
              <a:rPr lang="en-US" altLang="zh-CN" sz="2800">
                <a:latin typeface="+mn-ea"/>
                <a:cs typeface="+mn-ea"/>
                <a:sym typeface="+mn-ea"/>
              </a:rPr>
              <a:t>-1)</a:t>
            </a:r>
            <a:endParaRPr lang="en-US" altLang="zh-CN" sz="2800">
              <a:latin typeface="+mn-ea"/>
              <a:cs typeface="+mn-ea"/>
            </a:endParaRPr>
          </a:p>
          <a:p>
            <a:pPr algn="l"/>
            <a:r>
              <a:rPr lang="zh-CN" altLang="en-US" sz="2800">
                <a:latin typeface="+mn-ea"/>
                <a:cs typeface="+mn-ea"/>
                <a:sym typeface="+mn-ea"/>
              </a:rPr>
              <a:t>补码：</a:t>
            </a:r>
            <a:r>
              <a:rPr lang="en-US" altLang="zh-CN" sz="2800">
                <a:latin typeface="+mn-ea"/>
                <a:cs typeface="+mn-ea"/>
                <a:sym typeface="+mn-ea"/>
              </a:rPr>
              <a:t>-  </a:t>
            </a:r>
            <a:r>
              <a:rPr lang="en-US" altLang="zh-CN" sz="28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2</a:t>
            </a:r>
            <a:r>
              <a:rPr lang="en-US" altLang="zh-CN" sz="2800" baseline="300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n-1</a:t>
            </a:r>
            <a:r>
              <a:rPr lang="en-US" altLang="zh-CN" sz="2800">
                <a:latin typeface="+mn-ea"/>
                <a:cs typeface="+mn-ea"/>
                <a:sym typeface="+mn-ea"/>
              </a:rPr>
              <a:t>     ~ +(2</a:t>
            </a:r>
            <a:r>
              <a:rPr lang="en-US" altLang="zh-CN" sz="2800" baseline="30000">
                <a:latin typeface="+mn-ea"/>
                <a:cs typeface="+mn-ea"/>
                <a:sym typeface="+mn-ea"/>
              </a:rPr>
              <a:t>n-1</a:t>
            </a:r>
            <a:r>
              <a:rPr lang="en-US" altLang="zh-CN" sz="2800">
                <a:latin typeface="+mn-ea"/>
                <a:cs typeface="+mn-ea"/>
                <a:sym typeface="+mn-ea"/>
              </a:rPr>
              <a:t>-1)</a:t>
            </a:r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505" y="1079500"/>
            <a:ext cx="6968490" cy="5617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5" y="2383790"/>
            <a:ext cx="6177915" cy="819150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3677920"/>
            <a:ext cx="3348355" cy="293116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485" y="91440"/>
            <a:ext cx="6229985" cy="6675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60" y="2152650"/>
            <a:ext cx="5063490" cy="69723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260" y="3238500"/>
            <a:ext cx="2078355" cy="26187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505" y="6192520"/>
            <a:ext cx="7614920" cy="452755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035" y="431800"/>
            <a:ext cx="8040370" cy="4529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35" y="4814570"/>
            <a:ext cx="5497830" cy="19939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20795" y="1209040"/>
            <a:ext cx="4256405" cy="135128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975" y="5334000"/>
            <a:ext cx="4737735" cy="6985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035" y="431800"/>
            <a:ext cx="8040370" cy="4529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35" y="4845050"/>
            <a:ext cx="6435090" cy="19126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4640" y="2966720"/>
            <a:ext cx="3464560" cy="94488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510" y="5410200"/>
            <a:ext cx="1470660" cy="426720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840" y="6093460"/>
            <a:ext cx="5201285" cy="468630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035" y="431800"/>
            <a:ext cx="8040370" cy="4529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" y="3863975"/>
            <a:ext cx="4606925" cy="2540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" y="1211580"/>
            <a:ext cx="5527675" cy="1565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25" y="2709545"/>
            <a:ext cx="5568950" cy="3695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51845" y="6076950"/>
            <a:ext cx="4972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" y="1457960"/>
            <a:ext cx="5568950" cy="3695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15" y="1457960"/>
            <a:ext cx="5586095" cy="369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05" y="431800"/>
            <a:ext cx="8148955" cy="3994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05" y="4371975"/>
            <a:ext cx="5509260" cy="2508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685" y="3275965"/>
            <a:ext cx="3772535" cy="720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065" y="4371340"/>
            <a:ext cx="2809875" cy="2509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55690" y="5288915"/>
            <a:ext cx="483235" cy="3321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30805" y="5288915"/>
            <a:ext cx="483235" cy="3321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34130" y="5288915"/>
            <a:ext cx="875665" cy="4025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818755" y="3884295"/>
          <a:ext cx="3452495" cy="64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r:id="rId8" imgW="1295400" imgH="241300" progId="Equation.KSEE3">
                  <p:embed/>
                </p:oleObj>
              </mc:Choice>
              <mc:Fallback>
                <p:oleObj r:id="rId8" imgW="12954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18755" y="3884295"/>
                        <a:ext cx="3452495" cy="6432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10" grpId="0" animBg="1"/>
      <p:bldP spid="10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805" y="431800"/>
            <a:ext cx="8148955" cy="3994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05" y="4365625"/>
            <a:ext cx="4392295" cy="2342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590" y="4801235"/>
            <a:ext cx="5676900" cy="1470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805" y="431800"/>
            <a:ext cx="8148955" cy="3994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20" y="4426585"/>
            <a:ext cx="7096760" cy="1259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75" y="4887595"/>
            <a:ext cx="4797425" cy="1859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95" y="2156460"/>
            <a:ext cx="3273425" cy="103441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1963420" y="6365240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376805" y="6355080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790190" y="6025515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213100" y="6355080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626485" y="6355080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039870" y="6035675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453255" y="6375400"/>
            <a:ext cx="413385" cy="1016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790190" y="6052185"/>
            <a:ext cx="0" cy="28257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3203575" y="6025515"/>
            <a:ext cx="9525" cy="33972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4030345" y="6052185"/>
            <a:ext cx="9525" cy="33972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4443730" y="6052185"/>
            <a:ext cx="9525" cy="33972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5" y="431800"/>
            <a:ext cx="8148955" cy="3994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10" y="1079500"/>
            <a:ext cx="5596890" cy="5414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455" y="2488565"/>
            <a:ext cx="2263140" cy="63246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879080" y="1755775"/>
            <a:ext cx="4050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Q[2]&amp;Q[1]&amp;~Q[0]|~Q[2]&amp;~Q[1]&amp;Q[0]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05680" y="1010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47105" y="1640205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47105" y="338963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24780" y="4058285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47415" y="338963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41345" y="224536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71255" y="33896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71255" y="3689985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71255" y="431292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71255" y="456819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71255" y="482600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71255" y="5121910"/>
            <a:ext cx="67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 逻辑代数与硬件描述语言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7900" y="1246505"/>
            <a:ext cx="81667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800">
                <a:latin typeface="+mn-ea"/>
              </a:rPr>
              <a:t>逻辑代数：</a:t>
            </a:r>
          </a:p>
          <a:p>
            <a:r>
              <a:rPr lang="zh-CN" altLang="en-US" sz="2800">
                <a:latin typeface="+mn-ea"/>
              </a:rPr>
              <a:t>易忘的几个公式</a:t>
            </a:r>
            <a:r>
              <a:rPr lang="en-US" altLang="zh-CN" sz="2800">
                <a:latin typeface="+mn-ea"/>
              </a:rPr>
              <a:t>:</a:t>
            </a:r>
          </a:p>
          <a:p>
            <a:endParaRPr lang="zh-CN" altLang="en-US" sz="2800">
              <a:latin typeface="+mn-ea"/>
            </a:endParaRPr>
          </a:p>
          <a:p>
            <a:pPr algn="l"/>
            <a:endParaRPr lang="zh-CN" altLang="en-US" sz="2800">
              <a:latin typeface="+mn-ea"/>
              <a:cs typeface="+mn-ea"/>
            </a:endParaRPr>
          </a:p>
          <a:p>
            <a:pPr algn="l"/>
            <a:endParaRPr lang="zh-CN" altLang="en-US" sz="2800">
              <a:latin typeface="+mn-ea"/>
              <a:cs typeface="+mn-ea"/>
            </a:endParaRPr>
          </a:p>
          <a:p>
            <a:pPr algn="l"/>
            <a:r>
              <a:rPr lang="zh-CN" altLang="en-US" sz="2800">
                <a:latin typeface="+mn-ea"/>
                <a:cs typeface="+mn-ea"/>
              </a:rPr>
              <a:t>反演：</a:t>
            </a:r>
            <a:r>
              <a:rPr lang="en-US" altLang="zh-CN" sz="2800">
                <a:latin typeface="+mn-ea"/>
                <a:cs typeface="+mn-ea"/>
              </a:rPr>
              <a:t>			</a:t>
            </a:r>
            <a:r>
              <a:rPr lang="zh-CN" altLang="en-US" sz="2800">
                <a:latin typeface="+mn-ea"/>
                <a:cs typeface="+mn-ea"/>
              </a:rPr>
              <a:t>对偶：</a:t>
            </a:r>
          </a:p>
          <a:p>
            <a:pPr algn="l"/>
            <a:endParaRPr lang="zh-CN" altLang="en-US" sz="2800">
              <a:latin typeface="+mn-ea"/>
              <a:cs typeface="+mn-ea"/>
            </a:endParaRPr>
          </a:p>
          <a:p>
            <a:pPr algn="l"/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52850" y="1734820"/>
          <a:ext cx="4241800" cy="179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4" imgW="1625600" imgH="685800" progId="Equation.KSEE3">
                  <p:embed/>
                </p:oleObj>
              </mc:Choice>
              <mc:Fallback>
                <p:oleObj r:id="rId4" imgW="1625600" imgH="685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2850" y="1734820"/>
                        <a:ext cx="4241800" cy="179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35200" y="3524885"/>
          <a:ext cx="110744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6" imgW="469900" imgH="1371600" progId="Equation.KSEE3">
                  <p:embed/>
                </p:oleObj>
              </mc:Choice>
              <mc:Fallback>
                <p:oleObj r:id="rId6" imgW="4699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5200" y="3524885"/>
                        <a:ext cx="1107440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77560" y="3524568"/>
          <a:ext cx="1107440" cy="257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8" imgW="469900" imgH="1091565" progId="Equation.KSEE3">
                  <p:embed/>
                </p:oleObj>
              </mc:Choice>
              <mc:Fallback>
                <p:oleObj r:id="rId8" imgW="469900" imgH="10915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77560" y="3524568"/>
                        <a:ext cx="1107440" cy="2572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075" y="539750"/>
            <a:ext cx="5911850" cy="6269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065" y="1373505"/>
            <a:ext cx="5444490" cy="3111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95060" y="2848610"/>
            <a:ext cx="35699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PE</a:t>
            </a:r>
            <a:r>
              <a:rPr lang="zh-CN" altLang="en-US" sz="2000">
                <a:solidFill>
                  <a:srgbClr val="FF0000"/>
                </a:solidFill>
              </a:rPr>
              <a:t>：同步置数端，低电平有效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79645" y="3998595"/>
            <a:ext cx="1644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            1      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81325" y="5025390"/>
            <a:ext cx="4837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1000→1001→1010→1011→1100</a:t>
            </a:r>
          </a:p>
        </p:txBody>
      </p:sp>
      <p:cxnSp>
        <p:nvCxnSpPr>
          <p:cNvPr id="8" name="肘形连接符 7"/>
          <p:cNvCxnSpPr>
            <a:stCxn id="7" idx="3"/>
            <a:endCxn id="7" idx="1"/>
          </p:cNvCxnSpPr>
          <p:nvPr/>
        </p:nvCxnSpPr>
        <p:spPr>
          <a:xfrm flipH="1">
            <a:off x="2981325" y="5255895"/>
            <a:ext cx="4837430" cy="3175"/>
          </a:xfrm>
          <a:prstGeom prst="bentConnector5">
            <a:avLst>
              <a:gd name="adj1" fmla="val -4923"/>
              <a:gd name="adj2" fmla="val 22040000"/>
              <a:gd name="adj3" fmla="val 10492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540" y="1170305"/>
            <a:ext cx="6880860" cy="3609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25" y="2212340"/>
            <a:ext cx="1990090" cy="1958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030" y="1170305"/>
            <a:ext cx="4926965" cy="3893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975" y="2212340"/>
            <a:ext cx="1951990" cy="19310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1158875"/>
            <a:ext cx="7901940" cy="426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15" y="129540"/>
            <a:ext cx="4882515" cy="5811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45" y="1302385"/>
            <a:ext cx="8943975" cy="4464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2115" y="2058035"/>
            <a:ext cx="6731000" cy="317373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86595" y="3585845"/>
            <a:ext cx="727075" cy="172339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4550" y="1158875"/>
            <a:ext cx="7901940" cy="426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5281295"/>
            <a:ext cx="5175250" cy="151511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49620" y="5426075"/>
          <a:ext cx="4862195" cy="11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6" imgW="1701800" imgH="405765" progId="Equation.KSEE3">
                  <p:embed/>
                </p:oleObj>
              </mc:Choice>
              <mc:Fallback>
                <p:oleObj r:id="rId6" imgW="1701800" imgH="4057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9620" y="5426075"/>
                        <a:ext cx="4862195" cy="11595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77560" y="2475865"/>
            <a:ext cx="748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r>
              <a:rPr lang="en-US" altLang="zh-CN" sz="2000" b="1" baseline="300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49620" y="2874645"/>
            <a:ext cx="98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r>
              <a:rPr lang="en-US" altLang="zh-CN" sz="2000" b="1" baseline="3000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7560" y="3354705"/>
            <a:ext cx="98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r>
              <a:rPr lang="en-US" altLang="zh-CN" sz="2000" b="1" baseline="30000">
                <a:solidFill>
                  <a:srgbClr val="FF0000"/>
                </a:solidFill>
              </a:rPr>
              <a:t>7</a:t>
            </a:r>
            <a:r>
              <a:rPr lang="en-US" altLang="zh-CN" sz="2000" b="1">
                <a:solidFill>
                  <a:srgbClr val="FF0000"/>
                </a:solidFill>
              </a:rPr>
              <a:t>+2</a:t>
            </a:r>
            <a:r>
              <a:rPr lang="en-US" altLang="zh-CN" sz="2000" b="1" baseline="300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49620" y="3834130"/>
            <a:ext cx="98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r>
              <a:rPr lang="en-US" altLang="zh-CN" sz="2000" b="1" baseline="3000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77560" y="4318000"/>
            <a:ext cx="98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2</a:t>
            </a:r>
            <a:r>
              <a:rPr lang="en-US" altLang="zh-CN" sz="2000" b="1" baseline="30000">
                <a:solidFill>
                  <a:srgbClr val="FF0000"/>
                </a:solidFill>
              </a:rPr>
              <a:t>7</a:t>
            </a:r>
            <a:r>
              <a:rPr lang="en-US" altLang="zh-CN" sz="2000" b="1">
                <a:solidFill>
                  <a:srgbClr val="FF0000"/>
                </a:solidFill>
              </a:rPr>
              <a:t>+2</a:t>
            </a:r>
            <a:r>
              <a:rPr lang="en-US" altLang="zh-CN" sz="2000" b="1" baseline="300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92950" y="2419985"/>
            <a:ext cx="535305" cy="2276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</a:rPr>
              <a:t>0.5</a:t>
            </a:r>
          </a:p>
          <a:p>
            <a:endParaRPr lang="en-US" altLang="zh-CN" sz="1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1</a:t>
            </a: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1.5</a:t>
            </a:r>
          </a:p>
          <a:p>
            <a:endParaRPr lang="en-US" altLang="zh-CN" sz="1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2</a:t>
            </a:r>
          </a:p>
          <a:p>
            <a:endParaRPr lang="en-US" altLang="zh-CN" sz="1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1.5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095" y="1189355"/>
            <a:ext cx="9462770" cy="528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65" y="3126105"/>
            <a:ext cx="2507615" cy="2609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110" y="1079500"/>
            <a:ext cx="8867140" cy="5012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45" y="2237740"/>
            <a:ext cx="6013450" cy="1671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685" y="3348355"/>
            <a:ext cx="1219200" cy="1268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88430" y="3418205"/>
            <a:ext cx="1804035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</a:t>
            </a:r>
            <a:r>
              <a:rPr lang="en-US" altLang="zh-CN" sz="2000" b="1">
                <a:solidFill>
                  <a:srgbClr val="FF0000"/>
                </a:solidFill>
              </a:rPr>
              <a:t>1 1 1 1 </a:t>
            </a:r>
            <a:r>
              <a:rPr lang="en-US" altLang="zh-CN" sz="2000"/>
              <a:t>0 0</a:t>
            </a:r>
          </a:p>
          <a:p>
            <a:r>
              <a:rPr lang="en-US" altLang="zh-CN" sz="2000"/>
              <a:t>0 </a:t>
            </a:r>
            <a:r>
              <a:rPr lang="en-US" altLang="zh-CN" sz="2000" b="1">
                <a:solidFill>
                  <a:srgbClr val="FF0000"/>
                </a:solidFill>
              </a:rPr>
              <a:t>1 1 1 1 1 1 </a:t>
            </a:r>
            <a:r>
              <a:rPr lang="en-US" altLang="zh-CN" sz="2000"/>
              <a:t>0</a:t>
            </a:r>
          </a:p>
          <a:p>
            <a:r>
              <a:rPr lang="en-US" altLang="zh-CN" sz="2000" b="1">
                <a:solidFill>
                  <a:srgbClr val="FF0000"/>
                </a:solidFill>
              </a:rPr>
              <a:t>1 1 1 1 1 1 1 1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43925" y="3418205"/>
            <a:ext cx="13366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0x18</a:t>
            </a:r>
          </a:p>
          <a:p>
            <a:r>
              <a:rPr lang="en-US" altLang="zh-CN" sz="2000">
                <a:solidFill>
                  <a:srgbClr val="FF0000"/>
                </a:solidFill>
              </a:rPr>
              <a:t>0x3c</a:t>
            </a:r>
          </a:p>
          <a:p>
            <a:r>
              <a:rPr lang="en-US" altLang="zh-CN" sz="2000">
                <a:solidFill>
                  <a:srgbClr val="FF0000"/>
                </a:solidFill>
              </a:rPr>
              <a:t>0x7e</a:t>
            </a:r>
          </a:p>
          <a:p>
            <a:r>
              <a:rPr lang="en-US" altLang="zh-CN" sz="2000">
                <a:solidFill>
                  <a:srgbClr val="FF0000"/>
                </a:solidFill>
              </a:rPr>
              <a:t>0xff</a:t>
            </a:r>
          </a:p>
          <a:p>
            <a:r>
              <a:rPr lang="en-US" altLang="zh-CN" sz="2000">
                <a:solidFill>
                  <a:srgbClr val="FF0000"/>
                </a:solidFill>
              </a:rPr>
              <a:t>0x18</a:t>
            </a:r>
          </a:p>
          <a:p>
            <a:r>
              <a:rPr lang="en-US" altLang="zh-CN" sz="2000"/>
              <a:t>0x18</a:t>
            </a:r>
          </a:p>
          <a:p>
            <a:r>
              <a:rPr lang="en-US" altLang="zh-CN" sz="2000"/>
              <a:t>0x18</a:t>
            </a:r>
          </a:p>
          <a:p>
            <a:r>
              <a:rPr lang="en-US" altLang="zh-CN" sz="2000"/>
              <a:t>0x18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" y="1079500"/>
            <a:ext cx="8867140" cy="5012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45" y="2237740"/>
            <a:ext cx="6013450" cy="1671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39735" y="3216910"/>
            <a:ext cx="900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T=1/50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39250" y="3216910"/>
            <a:ext cx="709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t=T/8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98455" y="3216910"/>
            <a:ext cx="1685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f</a:t>
            </a:r>
            <a:r>
              <a:rPr lang="en-US" altLang="zh-CN" baseline="-25000">
                <a:solidFill>
                  <a:srgbClr val="FF0000"/>
                </a:solidFill>
              </a:rPr>
              <a:t>OSC</a:t>
            </a:r>
            <a:r>
              <a:rPr lang="en-US" altLang="zh-CN">
                <a:solidFill>
                  <a:srgbClr val="FF0000"/>
                </a:solidFill>
              </a:rPr>
              <a:t>=8f=400Hz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三、试卷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" y="1079500"/>
            <a:ext cx="8867140" cy="5012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45" y="2237740"/>
            <a:ext cx="6013450" cy="16713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94400" y="3909060"/>
            <a:ext cx="1804035" cy="25533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</a:t>
            </a:r>
            <a:r>
              <a:rPr lang="en-US" altLang="zh-CN" sz="2000" b="1">
                <a:solidFill>
                  <a:srgbClr val="FF0000"/>
                </a:solidFill>
              </a:rPr>
              <a:t>1 1 1 1 </a:t>
            </a:r>
            <a:r>
              <a:rPr lang="en-US" altLang="zh-CN" sz="2000"/>
              <a:t>0 0</a:t>
            </a:r>
          </a:p>
          <a:p>
            <a:r>
              <a:rPr lang="en-US" altLang="zh-CN" sz="2000"/>
              <a:t>0 </a:t>
            </a:r>
            <a:r>
              <a:rPr lang="en-US" altLang="zh-CN" sz="2000" b="1">
                <a:solidFill>
                  <a:srgbClr val="FF0000"/>
                </a:solidFill>
              </a:rPr>
              <a:t>1 1 1 1 1 1 </a:t>
            </a:r>
            <a:r>
              <a:rPr lang="en-US" altLang="zh-CN" sz="2000"/>
              <a:t>0</a:t>
            </a:r>
          </a:p>
          <a:p>
            <a:r>
              <a:rPr lang="en-US" altLang="zh-CN" sz="2000" b="1">
                <a:solidFill>
                  <a:srgbClr val="FF0000"/>
                </a:solidFill>
              </a:rPr>
              <a:t>1 1 1 1 1 1 1 1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38820" y="3909060"/>
            <a:ext cx="1804035" cy="25533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pPr algn="l"/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pPr algn="l"/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pPr algn="l"/>
            <a:r>
              <a:rPr lang="en-US" altLang="zh-CN" sz="2000"/>
              <a:t>0 0 0 </a:t>
            </a:r>
            <a:r>
              <a:rPr lang="en-US" altLang="zh-CN" sz="2000" b="1">
                <a:solidFill>
                  <a:srgbClr val="FF0000"/>
                </a:solidFill>
              </a:rPr>
              <a:t>1 1 </a:t>
            </a:r>
            <a:r>
              <a:rPr lang="en-US" altLang="zh-CN" sz="2000"/>
              <a:t>0 0 0</a:t>
            </a:r>
          </a:p>
          <a:p>
            <a:pPr algn="l"/>
            <a:r>
              <a:rPr lang="en-US" altLang="zh-CN" sz="2000" b="1">
                <a:solidFill>
                  <a:srgbClr val="FF0000"/>
                </a:solidFill>
                <a:sym typeface="+mn-ea"/>
              </a:rPr>
              <a:t>1 1 1 1 1 1 1 1</a:t>
            </a:r>
          </a:p>
          <a:p>
            <a:pPr algn="l"/>
            <a:r>
              <a:rPr lang="en-US" altLang="zh-CN" sz="2000">
                <a:sym typeface="+mn-ea"/>
              </a:rPr>
              <a:t>0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1 1 1 1 1 1 </a:t>
            </a:r>
            <a:r>
              <a:rPr lang="en-US" altLang="zh-CN" sz="2000">
                <a:sym typeface="+mn-ea"/>
              </a:rPr>
              <a:t>0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0 0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1 1 1 1 </a:t>
            </a:r>
            <a:r>
              <a:rPr lang="en-US" altLang="zh-CN" sz="2000">
                <a:sym typeface="+mn-ea"/>
              </a:rPr>
              <a:t>0 0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0 0 0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1 1 </a:t>
            </a:r>
            <a:r>
              <a:rPr lang="en-US" altLang="zh-CN" sz="2000">
                <a:sym typeface="+mn-ea"/>
              </a:rPr>
              <a:t>0 0 0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/>
      <p:bldP spid="5" grpId="0" bldLvl="0" animBg="1"/>
      <p:bldP spid="5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5830" y="2081530"/>
            <a:ext cx="5260975" cy="1787525"/>
          </a:xfrm>
        </p:spPr>
        <p:txBody>
          <a:bodyPr/>
          <a:lstStyle/>
          <a:p>
            <a:pPr marL="0" indent="0">
              <a:buNone/>
            </a:pPr>
            <a:r>
              <a:rPr sz="3600" b="1">
                <a:solidFill>
                  <a:srgbClr val="FF0000"/>
                </a:solidFill>
              </a:rPr>
              <a:t>考试一定要细心</a:t>
            </a:r>
            <a:r>
              <a:rPr lang="en-US" altLang="zh-CN" sz="3600" b="1">
                <a:solidFill>
                  <a:srgbClr val="FF0000"/>
                </a:solidFill>
              </a:rPr>
              <a:t>+</a:t>
            </a:r>
            <a:r>
              <a:rPr sz="3600" b="1">
                <a:solidFill>
                  <a:srgbClr val="FF0000"/>
                </a:solidFill>
              </a:rPr>
              <a:t>耐心！</a:t>
            </a:r>
          </a:p>
          <a:p>
            <a:pPr marL="0" indent="0">
              <a:buNone/>
            </a:pPr>
            <a:r>
              <a:rPr sz="3600" b="1">
                <a:solidFill>
                  <a:srgbClr val="FF0000"/>
                </a:solidFill>
              </a:rPr>
              <a:t>祝大家取得满意的成绩！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3620" y="1246505"/>
            <a:ext cx="5080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+mn-ea"/>
                <a:cs typeface="+mn-ea"/>
              </a:rPr>
              <a:t>反演：</a:t>
            </a:r>
            <a:r>
              <a:rPr lang="en-US" altLang="zh-CN" sz="2800">
                <a:latin typeface="+mn-ea"/>
                <a:cs typeface="+mn-ea"/>
              </a:rPr>
              <a:t>		</a:t>
            </a:r>
            <a:r>
              <a:rPr lang="zh-CN" altLang="en-US" sz="2800">
                <a:latin typeface="+mn-ea"/>
                <a:cs typeface="+mn-ea"/>
              </a:rPr>
              <a:t>对偶：</a:t>
            </a:r>
          </a:p>
          <a:p>
            <a:pPr algn="l"/>
            <a:endParaRPr lang="zh-CN" altLang="en-US" sz="2800">
              <a:latin typeface="+mn-ea"/>
              <a:cs typeface="+mn-ea"/>
            </a:endParaRPr>
          </a:p>
          <a:p>
            <a:pPr algn="l"/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34870" y="1246505"/>
          <a:ext cx="110744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4" imgW="469900" imgH="1371600" progId="Equation.KSEE3">
                  <p:embed/>
                </p:oleObj>
              </mc:Choice>
              <mc:Fallback>
                <p:oleObj r:id="rId4" imgW="469900" imgH="1371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4870" y="1246505"/>
                        <a:ext cx="1107440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92980" y="1246188"/>
          <a:ext cx="1107440" cy="257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6" imgW="469900" imgH="1091565" progId="Equation.KSEE3">
                  <p:embed/>
                </p:oleObj>
              </mc:Choice>
              <mc:Fallback>
                <p:oleObj r:id="rId6" imgW="469900" imgH="10915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2980" y="1246188"/>
                        <a:ext cx="1107440" cy="2572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54215" y="1680210"/>
          <a:ext cx="4312920" cy="2442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8" imgW="1435100" imgH="812800" progId="Equation.KSEE3">
                  <p:embed/>
                </p:oleObj>
              </mc:Choice>
              <mc:Fallback>
                <p:oleObj r:id="rId8" imgW="1435100" imgH="812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4215" y="1680210"/>
                        <a:ext cx="4312920" cy="2442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687185" y="124650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例如：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7365" y="4186555"/>
          <a:ext cx="290449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10" imgW="1308100" imgH="990600" progId="Equation.KSEE3">
                  <p:embed/>
                </p:oleObj>
              </mc:Choice>
              <mc:Fallback>
                <p:oleObj r:id="rId10" imgW="1308100" imgH="990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7365" y="4186555"/>
                        <a:ext cx="2904490" cy="220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一、必备基础</a:t>
            </a:r>
            <a:r>
              <a:rPr lang="en-US" altLang="zh-CN"/>
              <a:t>——</a:t>
            </a:r>
            <a:r>
              <a:t>第二章</a:t>
            </a:r>
            <a:r>
              <a:rPr>
                <a:sym typeface="+mn-ea"/>
              </a:rPr>
              <a:t> 逻辑代数与硬件描述语言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1340" y="168021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23010" y="1502410"/>
            <a:ext cx="263842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最小项</a:t>
            </a:r>
            <a:r>
              <a:rPr lang="en-US" altLang="zh-CN" sz="2400"/>
              <a:t>mi</a:t>
            </a:r>
            <a:r>
              <a:rPr lang="zh-CN" altLang="en-US" sz="2400"/>
              <a:t>，例如：</a:t>
            </a:r>
          </a:p>
          <a:p>
            <a:pPr algn="l"/>
            <a:r>
              <a:rPr lang="zh-CN" altLang="en-US" sz="2400"/>
              <a:t>最小项之和为</a:t>
            </a:r>
            <a:r>
              <a:rPr lang="en-US" altLang="zh-CN" sz="2400"/>
              <a:t>1</a:t>
            </a:r>
            <a:r>
              <a:rPr lang="zh-CN" altLang="en-US" sz="2400"/>
              <a:t>；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最大项</a:t>
            </a:r>
            <a:r>
              <a:rPr lang="en-US" altLang="zh-CN" sz="2400"/>
              <a:t>Mi</a:t>
            </a:r>
            <a:r>
              <a:rPr lang="zh-CN" altLang="en-US" sz="2400"/>
              <a:t>，例如：</a:t>
            </a:r>
          </a:p>
          <a:p>
            <a:pPr algn="l"/>
            <a:r>
              <a:rPr lang="zh-CN" altLang="en-US" sz="2400"/>
              <a:t>最大项之积为</a:t>
            </a:r>
            <a:r>
              <a:rPr lang="en-US" altLang="zh-CN" sz="2400"/>
              <a:t>0</a:t>
            </a:r>
            <a:r>
              <a:rPr lang="zh-CN" altLang="en-US" sz="2400"/>
              <a:t>；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zh-CN" altLang="en-US" sz="2400"/>
              <a:t>关系：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 b="1">
                <a:solidFill>
                  <a:srgbClr val="FF0000"/>
                </a:solidFill>
                <a:latin typeface="+mn-ea"/>
                <a:sym typeface="+mn-ea"/>
              </a:rPr>
              <a:t>◎</a:t>
            </a:r>
            <a:r>
              <a:rPr lang="zh-CN" altLang="en-US" sz="2400"/>
              <a:t>卡诺图</a:t>
            </a: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17925" y="1353185"/>
          <a:ext cx="3409315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4" imgW="990600" imgH="508000" progId="Equation.KSEE3">
                  <p:embed/>
                </p:oleObj>
              </mc:Choice>
              <mc:Fallback>
                <p:oleObj r:id="rId4" imgW="990600" imgH="5080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7925" y="1353185"/>
                        <a:ext cx="3409315" cy="17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63445" y="3529330"/>
          <a:ext cx="16979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6" imgW="558800" imgH="241300" progId="Equation.KSEE3">
                  <p:embed/>
                </p:oleObj>
              </mc:Choice>
              <mc:Fallback>
                <p:oleObj r:id="rId6" imgW="558800" imgH="241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3445" y="3529330"/>
                        <a:ext cx="16979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1934</Words>
  <Application>Microsoft Office PowerPoint</Application>
  <PresentationFormat>宽屏</PresentationFormat>
  <Paragraphs>487</Paragraphs>
  <Slides>79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3" baseType="lpstr">
      <vt:lpstr>微软雅黑</vt:lpstr>
      <vt:lpstr>Arial</vt:lpstr>
      <vt:lpstr>Office 主题​​</vt:lpstr>
      <vt:lpstr>WPS 公式 3.0</vt:lpstr>
      <vt:lpstr>数电考前复习</vt:lpstr>
      <vt:lpstr>目录</vt:lpstr>
      <vt:lpstr>一、必备基础——第一章 概论</vt:lpstr>
      <vt:lpstr>一、必备基础——第一章 概论</vt:lpstr>
      <vt:lpstr>一、必备基础——第一章 概论</vt:lpstr>
      <vt:lpstr>一、必备基础——第一章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一、必备基础——第二章 逻辑代数与硬件描述语言</vt:lpstr>
      <vt:lpstr>一、必备基础——第四章 组合逻辑电路</vt:lpstr>
      <vt:lpstr>一、必备基础——第四章 组合逻辑电路</vt:lpstr>
      <vt:lpstr>一、必备基础——第五章 锁存器、触发器</vt:lpstr>
      <vt:lpstr>一、必备基础——第六章 时序逻辑电路</vt:lpstr>
      <vt:lpstr>一、必备基础——第六章 时序逻辑电路</vt:lpstr>
      <vt:lpstr>一、必备基础——第六章 时序逻辑电路</vt:lpstr>
      <vt:lpstr>一、必备基础——第六章 时序逻辑电路</vt:lpstr>
      <vt:lpstr>一、必备基础——第六章 时序逻辑电路</vt:lpstr>
      <vt:lpstr>一、必备基础——第六章 时序逻辑电路</vt:lpstr>
      <vt:lpstr>一、必备基础——第六章 时序逻辑电路</vt:lpstr>
      <vt:lpstr>二、零碎考点——第三章 逻辑门电路</vt:lpstr>
      <vt:lpstr>二、零碎考点——第三章 逻辑门电路</vt:lpstr>
      <vt:lpstr>二、零碎考点——第三章 逻辑门电路</vt:lpstr>
      <vt:lpstr>二、零碎考点——第四章 组合可编程逻辑器件</vt:lpstr>
      <vt:lpstr>二、零碎考点——第六章 简单的时序可编程逻辑器件</vt:lpstr>
      <vt:lpstr>二、零碎考点——第七章 半导体储存器</vt:lpstr>
      <vt:lpstr>二、零碎考点——第七章 半导体储存器</vt:lpstr>
      <vt:lpstr>二、零碎考点——第八章 CPLD和FPGA</vt:lpstr>
      <vt:lpstr>二、零碎考点——第九章 脉冲波形的变换与产生</vt:lpstr>
      <vt:lpstr>二、零碎考点——第九章 脉冲波形的变换与产生</vt:lpstr>
      <vt:lpstr>二、零碎考点——第九章 脉冲波形的变换与产生</vt:lpstr>
      <vt:lpstr>二、零碎考点——第十章 ADC与DAC</vt:lpstr>
      <vt:lpstr>二、零碎考点——第十章 ADC与DAC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三、试卷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数电考前复习</dc:title>
  <dc:creator/>
  <cp:lastModifiedBy>ASUS</cp:lastModifiedBy>
  <cp:revision>44</cp:revision>
  <dcterms:created xsi:type="dcterms:W3CDTF">2019-06-19T02:08:00Z</dcterms:created>
  <dcterms:modified xsi:type="dcterms:W3CDTF">2021-12-28T05:59:17Z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